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305" r:id="rId4"/>
    <p:sldId id="278" r:id="rId5"/>
    <p:sldId id="273" r:id="rId6"/>
    <p:sldId id="279" r:id="rId7"/>
    <p:sldId id="277" r:id="rId8"/>
    <p:sldId id="280" r:id="rId9"/>
    <p:sldId id="293" r:id="rId10"/>
    <p:sldId id="285" r:id="rId11"/>
    <p:sldId id="289" r:id="rId12"/>
    <p:sldId id="286" r:id="rId13"/>
    <p:sldId id="287" r:id="rId14"/>
    <p:sldId id="288" r:id="rId15"/>
    <p:sldId id="290" r:id="rId16"/>
    <p:sldId id="291" r:id="rId17"/>
    <p:sldId id="299" r:id="rId18"/>
    <p:sldId id="314" r:id="rId19"/>
    <p:sldId id="306" r:id="rId20"/>
    <p:sldId id="313" r:id="rId21"/>
    <p:sldId id="298" r:id="rId22"/>
    <p:sldId id="301" r:id="rId23"/>
    <p:sldId id="312" r:id="rId24"/>
    <p:sldId id="315" r:id="rId25"/>
    <p:sldId id="308" r:id="rId26"/>
    <p:sldId id="309" r:id="rId27"/>
    <p:sldId id="320" r:id="rId28"/>
    <p:sldId id="327" r:id="rId29"/>
    <p:sldId id="322" r:id="rId30"/>
    <p:sldId id="321" r:id="rId31"/>
    <p:sldId id="310" r:id="rId32"/>
    <p:sldId id="271" r:id="rId33"/>
    <p:sldId id="282" r:id="rId34"/>
    <p:sldId id="283" r:id="rId35"/>
    <p:sldId id="284" r:id="rId36"/>
    <p:sldId id="319" r:id="rId37"/>
    <p:sldId id="272" r:id="rId38"/>
    <p:sldId id="295" r:id="rId39"/>
    <p:sldId id="296" r:id="rId40"/>
    <p:sldId id="317" r:id="rId41"/>
    <p:sldId id="303" r:id="rId42"/>
    <p:sldId id="328" r:id="rId43"/>
    <p:sldId id="270" r:id="rId44"/>
    <p:sldId id="316" r:id="rId45"/>
    <p:sldId id="311" r:id="rId46"/>
    <p:sldId id="300" r:id="rId47"/>
    <p:sldId id="302" r:id="rId48"/>
    <p:sldId id="318" r:id="rId49"/>
    <p:sldId id="323" r:id="rId50"/>
    <p:sldId id="294" r:id="rId51"/>
    <p:sldId id="324" r:id="rId52"/>
    <p:sldId id="325" r:id="rId53"/>
    <p:sldId id="326" r:id="rId54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1" autoAdjust="0"/>
    <p:restoredTop sz="94660"/>
  </p:normalViewPr>
  <p:slideViewPr>
    <p:cSldViewPr>
      <p:cViewPr>
        <p:scale>
          <a:sx n="100" d="100"/>
          <a:sy n="100" d="100"/>
        </p:scale>
        <p:origin x="-74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fr-FR"/>
  <c:chart>
    <c:autoTitleDeleted val="1"/>
    <c:plotArea>
      <c:layout>
        <c:manualLayout>
          <c:layoutTarget val="inner"/>
          <c:xMode val="edge"/>
          <c:yMode val="edge"/>
          <c:x val="9.3032362795318735E-2"/>
          <c:y val="2.5838055030922492E-2"/>
          <c:w val="0.90696763720468165"/>
          <c:h val="0.80322093841425024"/>
        </c:manualLayout>
      </c:layout>
      <c:barChart>
        <c:barDir val="col"/>
        <c:grouping val="stacked"/>
        <c:ser>
          <c:idx val="0"/>
          <c:order val="0"/>
          <c:tx>
            <c:strRef>
              <c:f>Feuil1!$B$1</c:f>
              <c:strCache>
                <c:ptCount val="1"/>
                <c:pt idx="0">
                  <c:v>Présents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showVal val="1"/>
          </c:dLbls>
          <c:cat>
            <c:strRef>
              <c:f>Feuil1!$A$2:$A$5</c:f>
              <c:strCache>
                <c:ptCount val="4"/>
                <c:pt idx="0">
                  <c:v>AG 2008</c:v>
                </c:pt>
                <c:pt idx="1">
                  <c:v>AG 2009</c:v>
                </c:pt>
                <c:pt idx="2">
                  <c:v>AG 2010</c:v>
                </c:pt>
                <c:pt idx="3">
                  <c:v>AG 2011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</c:v>
                </c:pt>
                <c:pt idx="1">
                  <c:v>10</c:v>
                </c:pt>
                <c:pt idx="2">
                  <c:v>14</c:v>
                </c:pt>
                <c:pt idx="3">
                  <c:v>11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Représentés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showVal val="1"/>
          </c:dLbls>
          <c:cat>
            <c:strRef>
              <c:f>Feuil1!$A$2:$A$5</c:f>
              <c:strCache>
                <c:ptCount val="4"/>
                <c:pt idx="0">
                  <c:v>AG 2008</c:v>
                </c:pt>
                <c:pt idx="1">
                  <c:v>AG 2009</c:v>
                </c:pt>
                <c:pt idx="2">
                  <c:v>AG 2010</c:v>
                </c:pt>
                <c:pt idx="3">
                  <c:v>AG 2011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13</c:v>
                </c:pt>
                <c:pt idx="1">
                  <c:v>14</c:v>
                </c:pt>
                <c:pt idx="2">
                  <c:v>18</c:v>
                </c:pt>
                <c:pt idx="3">
                  <c:v>18</c:v>
                </c:pt>
              </c:numCache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Absents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showVal val="1"/>
          </c:dLbls>
          <c:cat>
            <c:strRef>
              <c:f>Feuil1!$A$2:$A$5</c:f>
              <c:strCache>
                <c:ptCount val="4"/>
                <c:pt idx="0">
                  <c:v>AG 2008</c:v>
                </c:pt>
                <c:pt idx="1">
                  <c:v>AG 2009</c:v>
                </c:pt>
                <c:pt idx="2">
                  <c:v>AG 2010</c:v>
                </c:pt>
                <c:pt idx="3">
                  <c:v>AG 2011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5</c:v>
                </c:pt>
                <c:pt idx="1">
                  <c:v>11</c:v>
                </c:pt>
                <c:pt idx="2">
                  <c:v>25</c:v>
                </c:pt>
                <c:pt idx="3">
                  <c:v>44</c:v>
                </c:pt>
              </c:numCache>
            </c:numRef>
          </c:val>
        </c:ser>
        <c:overlap val="100"/>
        <c:axId val="65061248"/>
        <c:axId val="65062784"/>
      </c:barChart>
      <c:catAx>
        <c:axId val="65061248"/>
        <c:scaling>
          <c:orientation val="minMax"/>
        </c:scaling>
        <c:axPos val="b"/>
        <c:numFmt formatCode="0" sourceLinked="1"/>
        <c:majorTickMark val="none"/>
        <c:tickLblPos val="nextTo"/>
        <c:spPr>
          <a:ln>
            <a:solidFill>
              <a:schemeClr val="tx1"/>
            </a:solidFill>
            <a:tailEnd type="triangle"/>
          </a:ln>
        </c:spPr>
        <c:txPr>
          <a:bodyPr rot="0" vert="horz"/>
          <a:lstStyle/>
          <a:p>
            <a:pPr>
              <a:defRPr sz="2800">
                <a:latin typeface="Freestyle Script" pitchFamily="66" charset="0"/>
              </a:defRPr>
            </a:pPr>
            <a:endParaRPr lang="fr-FR"/>
          </a:p>
        </c:txPr>
        <c:crossAx val="65062784"/>
        <c:crosses val="autoZero"/>
        <c:auto val="1"/>
        <c:lblAlgn val="ctr"/>
        <c:lblOffset val="100"/>
      </c:catAx>
      <c:valAx>
        <c:axId val="65062784"/>
        <c:scaling>
          <c:orientation val="minMax"/>
          <c:max val="80"/>
          <c:min val="0"/>
        </c:scaling>
        <c:axPos val="l"/>
        <c:majorGridlines>
          <c:spPr>
            <a:ln>
              <a:prstDash val="dash"/>
            </a:ln>
          </c:spPr>
        </c:majorGridlines>
        <c:numFmt formatCode="General" sourceLinked="1"/>
        <c:majorTickMark val="none"/>
        <c:tickLblPos val="nextTo"/>
        <c:spPr>
          <a:ln>
            <a:solidFill>
              <a:prstClr val="black"/>
            </a:solidFill>
            <a:tailEnd type="triangle"/>
          </a:ln>
        </c:spPr>
        <c:txPr>
          <a:bodyPr/>
          <a:lstStyle/>
          <a:p>
            <a:pPr>
              <a:defRPr sz="2800">
                <a:latin typeface="Freestyle Script" pitchFamily="66" charset="0"/>
              </a:defRPr>
            </a:pPr>
            <a:endParaRPr lang="fr-FR"/>
          </a:p>
        </c:txPr>
        <c:crossAx val="65061248"/>
        <c:crosses val="autoZero"/>
        <c:crossBetween val="between"/>
        <c:majorUnit val="10"/>
      </c:valAx>
    </c:plotArea>
    <c:legend>
      <c:legendPos val="t"/>
      <c:layout>
        <c:manualLayout>
          <c:xMode val="edge"/>
          <c:yMode val="edge"/>
          <c:x val="0.10782100886861989"/>
          <c:y val="4.4092323075213942E-2"/>
          <c:w val="0.51966700669622568"/>
          <c:h val="0.10023273557839989"/>
        </c:manualLayout>
      </c:layout>
      <c:txPr>
        <a:bodyPr/>
        <a:lstStyle/>
        <a:p>
          <a:pPr>
            <a:defRPr sz="2800">
              <a:solidFill>
                <a:schemeClr val="accent2">
                  <a:lumMod val="75000"/>
                </a:schemeClr>
              </a:solidFill>
              <a:latin typeface="Freestyle Script" pitchFamily="66" charset="0"/>
            </a:defRPr>
          </a:pPr>
          <a:endParaRPr lang="fr-FR"/>
        </a:p>
      </c:txPr>
    </c:legend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9.3032362795318652E-2"/>
          <c:y val="2.5838055030922489E-2"/>
          <c:w val="0.90696763720468165"/>
          <c:h val="0.80322093841425024"/>
        </c:manualLayout>
      </c:layout>
      <c:barChart>
        <c:barDir val="col"/>
        <c:grouping val="clustered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rendline>
            <c:spPr>
              <a:ln w="38100">
                <a:solidFill>
                  <a:schemeClr val="accent2">
                    <a:lumMod val="7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rendlineType val="linear"/>
          </c:trendline>
          <c:cat>
            <c:numRef>
              <c:f>Feuil1!$A$2:$A$41</c:f>
              <c:numCache>
                <c:formatCode>mmm\-yy</c:formatCode>
                <c:ptCount val="40"/>
                <c:pt idx="0">
                  <c:v>39753</c:v>
                </c:pt>
                <c:pt idx="1">
                  <c:v>39783</c:v>
                </c:pt>
                <c:pt idx="2">
                  <c:v>39814</c:v>
                </c:pt>
                <c:pt idx="3">
                  <c:v>39845</c:v>
                </c:pt>
                <c:pt idx="4">
                  <c:v>39873</c:v>
                </c:pt>
                <c:pt idx="5">
                  <c:v>39904</c:v>
                </c:pt>
                <c:pt idx="6">
                  <c:v>39934</c:v>
                </c:pt>
                <c:pt idx="7">
                  <c:v>39965</c:v>
                </c:pt>
                <c:pt idx="8">
                  <c:v>39995</c:v>
                </c:pt>
                <c:pt idx="9">
                  <c:v>40026</c:v>
                </c:pt>
                <c:pt idx="10">
                  <c:v>40057</c:v>
                </c:pt>
                <c:pt idx="11">
                  <c:v>40087</c:v>
                </c:pt>
                <c:pt idx="12">
                  <c:v>40118</c:v>
                </c:pt>
                <c:pt idx="13">
                  <c:v>40148</c:v>
                </c:pt>
                <c:pt idx="14">
                  <c:v>40179</c:v>
                </c:pt>
                <c:pt idx="15">
                  <c:v>40210</c:v>
                </c:pt>
                <c:pt idx="16">
                  <c:v>40238</c:v>
                </c:pt>
                <c:pt idx="17">
                  <c:v>40269</c:v>
                </c:pt>
                <c:pt idx="18">
                  <c:v>40299</c:v>
                </c:pt>
                <c:pt idx="19">
                  <c:v>40330</c:v>
                </c:pt>
                <c:pt idx="20">
                  <c:v>40360</c:v>
                </c:pt>
                <c:pt idx="21">
                  <c:v>40391</c:v>
                </c:pt>
                <c:pt idx="22">
                  <c:v>40422</c:v>
                </c:pt>
                <c:pt idx="23">
                  <c:v>40452</c:v>
                </c:pt>
                <c:pt idx="24">
                  <c:v>40483</c:v>
                </c:pt>
                <c:pt idx="25">
                  <c:v>40513</c:v>
                </c:pt>
                <c:pt idx="26">
                  <c:v>40544</c:v>
                </c:pt>
                <c:pt idx="27">
                  <c:v>40575</c:v>
                </c:pt>
                <c:pt idx="28">
                  <c:v>40603</c:v>
                </c:pt>
                <c:pt idx="29">
                  <c:v>40634</c:v>
                </c:pt>
                <c:pt idx="30">
                  <c:v>40664</c:v>
                </c:pt>
                <c:pt idx="31">
                  <c:v>40695</c:v>
                </c:pt>
                <c:pt idx="32">
                  <c:v>40725</c:v>
                </c:pt>
                <c:pt idx="33">
                  <c:v>40756</c:v>
                </c:pt>
                <c:pt idx="34">
                  <c:v>40787</c:v>
                </c:pt>
                <c:pt idx="35">
                  <c:v>40817</c:v>
                </c:pt>
                <c:pt idx="36">
                  <c:v>40848</c:v>
                </c:pt>
                <c:pt idx="37">
                  <c:v>40878</c:v>
                </c:pt>
                <c:pt idx="38">
                  <c:v>40909</c:v>
                </c:pt>
                <c:pt idx="39">
                  <c:v>40940</c:v>
                </c:pt>
              </c:numCache>
            </c:numRef>
          </c:cat>
          <c:val>
            <c:numRef>
              <c:f>Feuil1!$B$2:$B$41</c:f>
              <c:numCache>
                <c:formatCode>General</c:formatCode>
                <c:ptCount val="40"/>
                <c:pt idx="0">
                  <c:v>3866</c:v>
                </c:pt>
                <c:pt idx="1">
                  <c:v>4787</c:v>
                </c:pt>
                <c:pt idx="2">
                  <c:v>4905</c:v>
                </c:pt>
                <c:pt idx="3">
                  <c:v>4487</c:v>
                </c:pt>
                <c:pt idx="4">
                  <c:v>4071</c:v>
                </c:pt>
                <c:pt idx="5">
                  <c:v>3019</c:v>
                </c:pt>
                <c:pt idx="6">
                  <c:v>3083</c:v>
                </c:pt>
                <c:pt idx="7">
                  <c:v>3354</c:v>
                </c:pt>
                <c:pt idx="8">
                  <c:v>4653</c:v>
                </c:pt>
                <c:pt idx="9">
                  <c:v>5497</c:v>
                </c:pt>
                <c:pt idx="10">
                  <c:v>4023</c:v>
                </c:pt>
                <c:pt idx="11">
                  <c:v>6909</c:v>
                </c:pt>
                <c:pt idx="12">
                  <c:v>12291</c:v>
                </c:pt>
                <c:pt idx="13">
                  <c:v>18526</c:v>
                </c:pt>
                <c:pt idx="14">
                  <c:v>17868</c:v>
                </c:pt>
                <c:pt idx="15">
                  <c:v>16088</c:v>
                </c:pt>
                <c:pt idx="16">
                  <c:v>14258</c:v>
                </c:pt>
                <c:pt idx="17">
                  <c:v>11050</c:v>
                </c:pt>
                <c:pt idx="18">
                  <c:v>10983</c:v>
                </c:pt>
                <c:pt idx="19">
                  <c:v>10553</c:v>
                </c:pt>
                <c:pt idx="20">
                  <c:v>13791</c:v>
                </c:pt>
                <c:pt idx="21">
                  <c:v>11795</c:v>
                </c:pt>
                <c:pt idx="22">
                  <c:v>11725</c:v>
                </c:pt>
                <c:pt idx="23">
                  <c:v>15250</c:v>
                </c:pt>
                <c:pt idx="24">
                  <c:v>25762</c:v>
                </c:pt>
                <c:pt idx="25">
                  <c:v>30007</c:v>
                </c:pt>
                <c:pt idx="26">
                  <c:v>26416</c:v>
                </c:pt>
                <c:pt idx="27">
                  <c:v>22531</c:v>
                </c:pt>
                <c:pt idx="28">
                  <c:v>20637</c:v>
                </c:pt>
                <c:pt idx="29">
                  <c:v>15341</c:v>
                </c:pt>
                <c:pt idx="30">
                  <c:v>15488</c:v>
                </c:pt>
                <c:pt idx="31">
                  <c:v>17377</c:v>
                </c:pt>
                <c:pt idx="32">
                  <c:v>16783</c:v>
                </c:pt>
                <c:pt idx="33">
                  <c:v>17757</c:v>
                </c:pt>
                <c:pt idx="34">
                  <c:v>14584</c:v>
                </c:pt>
                <c:pt idx="35">
                  <c:v>17431</c:v>
                </c:pt>
                <c:pt idx="36">
                  <c:v>21603</c:v>
                </c:pt>
                <c:pt idx="37">
                  <c:v>38725</c:v>
                </c:pt>
                <c:pt idx="38">
                  <c:v>35218</c:v>
                </c:pt>
                <c:pt idx="39">
                  <c:v>43478</c:v>
                </c:pt>
              </c:numCache>
            </c:numRef>
          </c:val>
        </c:ser>
        <c:axId val="110727552"/>
        <c:axId val="110729088"/>
      </c:barChart>
      <c:dateAx>
        <c:axId val="110727552"/>
        <c:scaling>
          <c:orientation val="minMax"/>
        </c:scaling>
        <c:axPos val="b"/>
        <c:numFmt formatCode="mmm\-yy" sourceLinked="1"/>
        <c:majorTickMark val="none"/>
        <c:tickLblPos val="nextTo"/>
        <c:txPr>
          <a:bodyPr rot="-5400000" vert="horz"/>
          <a:lstStyle/>
          <a:p>
            <a:pPr>
              <a:defRPr sz="220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defRPr>
            </a:pPr>
            <a:endParaRPr lang="fr-FR"/>
          </a:p>
        </c:txPr>
        <c:crossAx val="110729088"/>
        <c:crosses val="autoZero"/>
        <c:auto val="1"/>
        <c:lblOffset val="100"/>
      </c:dateAx>
      <c:valAx>
        <c:axId val="110729088"/>
        <c:scaling>
          <c:orientation val="minMax"/>
          <c:max val="45000"/>
          <c:min val="0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240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defRPr>
            </a:pPr>
            <a:endParaRPr lang="fr-FR"/>
          </a:p>
        </c:txPr>
        <c:crossAx val="11072755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fr-FR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699F5-3D56-42AA-B08F-EE133E0A5C07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630F7-D634-49DC-851D-2D8CC79C957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8FBBDD-8E0E-47C1-845E-1ADFE781441B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20F89-842C-4461-BA62-DA25213128C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89702-20DA-48F8-99DD-C8C1040230EE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BD32C-18EB-4E03-8B12-30842DF8D2F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2945E-2755-4C29-ADF7-5F7F635A8E5D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E4B7A-39D1-4BA8-91AC-F2D28EF4E4B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F8AB9-6F7E-436E-9133-9D510762720C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27F2A-4886-4DB9-BC92-9CB9DC84E60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4D14C-BC33-42F6-93BE-BDD292F72AD2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88E12-CDAE-4BEF-B407-1B386732FC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BBB63-BF78-4756-9E48-E96FBC122118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B057AE-0EB6-49A2-9A89-CCB74975120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CD8E4-08DF-4BE0-B98A-F4D6AB376E5E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A0C63-41C7-482A-BF39-3885A16B37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A081A-9C04-4C5C-89A0-A458B44B529A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619D6-FB44-4CA2-BAE0-04B90C6C04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9CFFA8-107D-4191-8F98-CB18DD29CA7B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0B97E7-F781-4AD6-BA9B-D0BB50927A9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5C605-12A2-4BB8-A890-6DCA37B6F881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8ACF9-3488-4FD9-B9FA-ABE6BABBD8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lumMod val="40000"/>
                <a:lumOff val="60000"/>
              </a:schemeClr>
            </a:gs>
            <a:gs pos="100000">
              <a:srgbClr val="0066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80D9B9-A33B-4622-8F4F-C361BC1CEAC3}" type="datetimeFigureOut">
              <a:rPr lang="fr-FR"/>
              <a:pPr>
                <a:defRPr/>
              </a:pPr>
              <a:t>30/03/2012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D9ACA8D-2EC2-4D38-83EC-2E03F785A58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1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gif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gif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13" Type="http://schemas.openxmlformats.org/officeDocument/2006/relationships/image" Target="../media/image59.jpeg"/><Relationship Id="rId3" Type="http://schemas.openxmlformats.org/officeDocument/2006/relationships/image" Target="../media/image47.jpeg"/><Relationship Id="rId7" Type="http://schemas.openxmlformats.org/officeDocument/2006/relationships/image" Target="../media/image54.jpeg"/><Relationship Id="rId12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openxmlformats.org/officeDocument/2006/relationships/image" Target="../media/image57.png"/><Relationship Id="rId5" Type="http://schemas.openxmlformats.org/officeDocument/2006/relationships/image" Target="../media/image52.jpeg"/><Relationship Id="rId10" Type="http://schemas.openxmlformats.org/officeDocument/2006/relationships/image" Target="../media/image56.jpeg"/><Relationship Id="rId4" Type="http://schemas.openxmlformats.org/officeDocument/2006/relationships/image" Target="../media/image51.jpeg"/><Relationship Id="rId9" Type="http://schemas.openxmlformats.org/officeDocument/2006/relationships/hyperlink" Target="http://www.lthe.fr/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48.png"/><Relationship Id="rId7" Type="http://schemas.openxmlformats.org/officeDocument/2006/relationships/image" Target="../media/image6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4" Type="http://schemas.openxmlformats.org/officeDocument/2006/relationships/image" Target="../media/image49.jpeg"/><Relationship Id="rId9" Type="http://schemas.openxmlformats.org/officeDocument/2006/relationships/image" Target="../media/image1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4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openxmlformats.org/officeDocument/2006/relationships/image" Target="../media/image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19.gif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19.gif"/><Relationship Id="rId3" Type="http://schemas.openxmlformats.org/officeDocument/2006/relationships/image" Target="../media/image70.gif"/><Relationship Id="rId7" Type="http://schemas.openxmlformats.org/officeDocument/2006/relationships/image" Target="../media/image74.png"/><Relationship Id="rId12" Type="http://schemas.openxmlformats.org/officeDocument/2006/relationships/image" Target="../media/image7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hyperlink" Target="http://onekite.forum.free.fr/index.php" TargetMode="External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Relationship Id="rId14" Type="http://schemas.openxmlformats.org/officeDocument/2006/relationships/image" Target="../media/image7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gif"/><Relationship Id="rId7" Type="http://schemas.openxmlformats.org/officeDocument/2006/relationships/image" Target="../media/image8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gif"/><Relationship Id="rId11" Type="http://schemas.openxmlformats.org/officeDocument/2006/relationships/image" Target="../media/image88.jpeg"/><Relationship Id="rId5" Type="http://schemas.openxmlformats.org/officeDocument/2006/relationships/image" Target="../media/image82.gif"/><Relationship Id="rId10" Type="http://schemas.openxmlformats.org/officeDocument/2006/relationships/image" Target="../media/image87.png"/><Relationship Id="rId4" Type="http://schemas.openxmlformats.org/officeDocument/2006/relationships/image" Target="../media/image81.gif"/><Relationship Id="rId9" Type="http://schemas.openxmlformats.org/officeDocument/2006/relationships/image" Target="../media/image8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" y="100013"/>
            <a:ext cx="8743950" cy="665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ZoneTexte 2"/>
          <p:cNvSpPr txBox="1">
            <a:spLocks noChangeArrowheads="1"/>
          </p:cNvSpPr>
          <p:nvPr/>
        </p:nvSpPr>
        <p:spPr bwMode="auto">
          <a:xfrm>
            <a:off x="1907704" y="404664"/>
            <a:ext cx="3600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AG Ordinaire 2011 - 31 mars 2012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2050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196752"/>
            <a:ext cx="2540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ube 3"/>
          <p:cNvSpPr/>
          <p:nvPr/>
        </p:nvSpPr>
        <p:spPr>
          <a:xfrm>
            <a:off x="1403648" y="332656"/>
            <a:ext cx="4608512" cy="2520280"/>
          </a:xfrm>
          <a:prstGeom prst="cube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22413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Août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Pelleautier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pic>
        <p:nvPicPr>
          <p:cNvPr id="16" name="Image 15" descr="05_s42_pelleautier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1196752"/>
            <a:ext cx="6096000" cy="457200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7956376" y="1700808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0801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Octobre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Cholonge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 descr="cholonge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1628800"/>
            <a:ext cx="5120640" cy="384048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7812360" y="1268760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 13" descr="chélieu_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484784"/>
            <a:ext cx="6339840" cy="3960440"/>
          </a:xfrm>
          <a:prstGeom prst="rect">
            <a:avLst/>
          </a:prstGeom>
        </p:spPr>
      </p:pic>
      <p:sp>
        <p:nvSpPr>
          <p:cNvPr id="16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0801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Octobre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Chélieu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pic>
        <p:nvPicPr>
          <p:cNvPr id="8" name="Picture 10" descr="http://www.emploi-en-suisse.com/ees-images/euro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060848"/>
            <a:ext cx="381000" cy="285750"/>
          </a:xfrm>
          <a:prstGeom prst="rect">
            <a:avLst/>
          </a:prstGeom>
          <a:noFill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riangle isocèle 14"/>
          <p:cNvSpPr/>
          <p:nvPr/>
        </p:nvSpPr>
        <p:spPr>
          <a:xfrm>
            <a:off x="7596336" y="908720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Janvier 2012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Arolla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 descr="Arolla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556792"/>
            <a:ext cx="5976461" cy="398430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8676456" y="404664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8722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Janvier 2012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St Blaise du Buis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pic>
        <p:nvPicPr>
          <p:cNvPr id="18" name="Image 17" descr="38_s46_stblaisedubuis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1628800"/>
            <a:ext cx="5039360" cy="377952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riangle isocèle 11"/>
          <p:cNvSpPr/>
          <p:nvPr/>
        </p:nvSpPr>
        <p:spPr>
          <a:xfrm>
            <a:off x="7668344" y="1052736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Février 2012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Valmorel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 13" descr="1. Vue vers 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1484784"/>
            <a:ext cx="5852160" cy="389763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riangle isocèle 11"/>
          <p:cNvSpPr/>
          <p:nvPr/>
        </p:nvSpPr>
        <p:spPr>
          <a:xfrm>
            <a:off x="8172400" y="908720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romma.fr/fond_carte_larg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332656"/>
            <a:ext cx="4872038" cy="6260306"/>
          </a:xfrm>
          <a:prstGeom prst="rect">
            <a:avLst/>
          </a:prstGeom>
          <a:noFill/>
        </p:spPr>
      </p:pic>
      <p:sp>
        <p:nvSpPr>
          <p:cNvPr id="15" name="Triangle isocèle 14"/>
          <p:cNvSpPr/>
          <p:nvPr/>
        </p:nvSpPr>
        <p:spPr>
          <a:xfrm>
            <a:off x="4716016" y="1484784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/>
          <p:cNvSpPr/>
          <p:nvPr/>
        </p:nvSpPr>
        <p:spPr>
          <a:xfrm>
            <a:off x="4788024" y="4941168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/>
          <p:cNvSpPr/>
          <p:nvPr/>
        </p:nvSpPr>
        <p:spPr>
          <a:xfrm>
            <a:off x="4932040" y="1340768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/>
          <p:cNvSpPr/>
          <p:nvPr/>
        </p:nvSpPr>
        <p:spPr>
          <a:xfrm>
            <a:off x="4572000" y="620688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Triangle isocèle 18"/>
          <p:cNvSpPr/>
          <p:nvPr/>
        </p:nvSpPr>
        <p:spPr>
          <a:xfrm>
            <a:off x="5292080" y="1196752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/>
          <p:cNvSpPr/>
          <p:nvPr/>
        </p:nvSpPr>
        <p:spPr>
          <a:xfrm>
            <a:off x="4572000" y="4509120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/>
          <p:cNvSpPr/>
          <p:nvPr/>
        </p:nvSpPr>
        <p:spPr>
          <a:xfrm>
            <a:off x="3995936" y="3429000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/>
          <p:cNvSpPr/>
          <p:nvPr/>
        </p:nvSpPr>
        <p:spPr>
          <a:xfrm>
            <a:off x="3635896" y="2420888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Triangle isocèle 22"/>
          <p:cNvSpPr/>
          <p:nvPr/>
        </p:nvSpPr>
        <p:spPr>
          <a:xfrm>
            <a:off x="6732240" y="980728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riangle isocèle 23"/>
          <p:cNvSpPr/>
          <p:nvPr/>
        </p:nvSpPr>
        <p:spPr>
          <a:xfrm>
            <a:off x="3779912" y="2708920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/>
          <p:cNvSpPr/>
          <p:nvPr/>
        </p:nvSpPr>
        <p:spPr>
          <a:xfrm>
            <a:off x="5148064" y="2564904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riangle isocèle 25"/>
          <p:cNvSpPr/>
          <p:nvPr/>
        </p:nvSpPr>
        <p:spPr>
          <a:xfrm>
            <a:off x="2987824" y="4149080"/>
            <a:ext cx="216024" cy="288032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237626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Jan 2011 / </a:t>
            </a:r>
            <a:r>
              <a:rPr lang="fr-FR" sz="2800" u="sng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Fév</a:t>
            </a:r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 2012</a:t>
            </a:r>
          </a:p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12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 nouvelles stations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Février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Fontaine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 13" descr="fontaine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1124744"/>
            <a:ext cx="6276924" cy="4707693"/>
          </a:xfrm>
          <a:prstGeom prst="rect">
            <a:avLst/>
          </a:prstGeom>
        </p:spPr>
      </p:pic>
      <p:sp>
        <p:nvSpPr>
          <p:cNvPr id="15" name="Interdiction 14"/>
          <p:cNvSpPr/>
          <p:nvPr/>
        </p:nvSpPr>
        <p:spPr>
          <a:xfrm>
            <a:off x="2771800" y="1844824"/>
            <a:ext cx="3960440" cy="3312368"/>
          </a:xfrm>
          <a:prstGeom prst="noSmoking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riangle isocèle 15"/>
          <p:cNvSpPr/>
          <p:nvPr/>
        </p:nvSpPr>
        <p:spPr>
          <a:xfrm>
            <a:off x="7740352" y="1196752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 descr="St Martin Vésubie_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700806"/>
            <a:ext cx="6096000" cy="4053840"/>
          </a:xfrm>
          <a:prstGeom prst="rect">
            <a:avLst/>
          </a:prstGeom>
        </p:spPr>
      </p:pic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1916832"/>
            <a:ext cx="151216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Avril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St Martin Vésubie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Interdiction 14"/>
          <p:cNvSpPr/>
          <p:nvPr/>
        </p:nvSpPr>
        <p:spPr>
          <a:xfrm>
            <a:off x="2771800" y="1844824"/>
            <a:ext cx="3960440" cy="3312368"/>
          </a:xfrm>
          <a:prstGeom prst="noSmoking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riangle isocèle 15"/>
          <p:cNvSpPr/>
          <p:nvPr/>
        </p:nvSpPr>
        <p:spPr>
          <a:xfrm>
            <a:off x="8748464" y="1916832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 descr="2605201107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692696"/>
            <a:ext cx="4279392" cy="5705856"/>
          </a:xfrm>
          <a:prstGeom prst="rect">
            <a:avLst/>
          </a:prstGeom>
        </p:spPr>
      </p:pic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Juin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Limone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Interdiction 14"/>
          <p:cNvSpPr/>
          <p:nvPr/>
        </p:nvSpPr>
        <p:spPr>
          <a:xfrm>
            <a:off x="2771800" y="1844824"/>
            <a:ext cx="3960440" cy="3312368"/>
          </a:xfrm>
          <a:prstGeom prst="noSmoking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riangle isocèle 16"/>
          <p:cNvSpPr/>
          <p:nvPr/>
        </p:nvSpPr>
        <p:spPr>
          <a:xfrm>
            <a:off x="8820472" y="1844824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18487" y="505440"/>
            <a:ext cx="19569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Quorum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Graphique 7"/>
          <p:cNvGraphicFramePr/>
          <p:nvPr/>
        </p:nvGraphicFramePr>
        <p:xfrm>
          <a:off x="251520" y="1484784"/>
          <a:ext cx="871296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ZoneTexte 2"/>
          <p:cNvSpPr txBox="1">
            <a:spLocks noChangeArrowheads="1"/>
          </p:cNvSpPr>
          <p:nvPr/>
        </p:nvSpPr>
        <p:spPr bwMode="auto">
          <a:xfrm>
            <a:off x="4211960" y="980728"/>
            <a:ext cx="4752528" cy="52322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Evolution du nombre de membres de ROMMA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1442" name="Picture 2" descr="http://veilleursduclimat.free.fr/images/st_andre2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484784"/>
            <a:ext cx="5646420" cy="4171950"/>
          </a:xfrm>
          <a:prstGeom prst="rect">
            <a:avLst/>
          </a:prstGeom>
          <a:noFill/>
        </p:spPr>
      </p:pic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Juin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Saint André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Interdiction 14"/>
          <p:cNvSpPr/>
          <p:nvPr/>
        </p:nvSpPr>
        <p:spPr>
          <a:xfrm>
            <a:off x="2771800" y="1844824"/>
            <a:ext cx="3960440" cy="3312368"/>
          </a:xfrm>
          <a:prstGeom prst="noSmoking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riangle isocèle 16"/>
          <p:cNvSpPr/>
          <p:nvPr/>
        </p:nvSpPr>
        <p:spPr>
          <a:xfrm>
            <a:off x="8244408" y="1124744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1916832"/>
            <a:ext cx="151216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Octobre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Chatillon en </a:t>
            </a: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Michaille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 descr="chatillon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1484784"/>
            <a:ext cx="5486400" cy="4114800"/>
          </a:xfrm>
          <a:prstGeom prst="rect">
            <a:avLst/>
          </a:prstGeom>
        </p:spPr>
      </p:pic>
      <p:sp>
        <p:nvSpPr>
          <p:cNvPr id="15" name="Interdiction 14"/>
          <p:cNvSpPr/>
          <p:nvPr/>
        </p:nvSpPr>
        <p:spPr>
          <a:xfrm>
            <a:off x="2771800" y="1844824"/>
            <a:ext cx="3960440" cy="3312368"/>
          </a:xfrm>
          <a:prstGeom prst="noSmoking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riangle isocèle 15"/>
          <p:cNvSpPr/>
          <p:nvPr/>
        </p:nvSpPr>
        <p:spPr>
          <a:xfrm>
            <a:off x="7740352" y="404664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7" name="Image 16" descr="P10102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1700808"/>
            <a:ext cx="5613756" cy="3746500"/>
          </a:xfrm>
          <a:prstGeom prst="rect">
            <a:avLst/>
          </a:prstGeom>
        </p:spPr>
      </p:pic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1916832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Janvier 2012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Bionnay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Interdiction 14"/>
          <p:cNvSpPr/>
          <p:nvPr/>
        </p:nvSpPr>
        <p:spPr>
          <a:xfrm>
            <a:off x="2771800" y="1844824"/>
            <a:ext cx="3960440" cy="3312368"/>
          </a:xfrm>
          <a:prstGeom prst="noSmoking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8316416" y="620688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 descr="Ribordone_oue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980728"/>
            <a:ext cx="4323283" cy="5179162"/>
          </a:xfrm>
          <a:prstGeom prst="rect">
            <a:avLst/>
          </a:prstGeom>
        </p:spPr>
      </p:pic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1916832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Janvier 2012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Ribordone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Interdiction 14"/>
          <p:cNvSpPr/>
          <p:nvPr/>
        </p:nvSpPr>
        <p:spPr>
          <a:xfrm>
            <a:off x="2771800" y="1844824"/>
            <a:ext cx="3960440" cy="3312368"/>
          </a:xfrm>
          <a:prstGeom prst="noSmoking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8604448" y="836712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Janvier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Echallon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Maintenance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7740352" y="332656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 descr="Echallon - 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692696"/>
            <a:ext cx="4762500" cy="3571875"/>
          </a:xfrm>
          <a:prstGeom prst="rect">
            <a:avLst/>
          </a:prstGeom>
        </p:spPr>
      </p:pic>
      <p:pic>
        <p:nvPicPr>
          <p:cNvPr id="64514" name="Picture 2" descr="http://www.echallonmeteo.com/images%20station%20meteo/photos%20station%20meteo%200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2852936"/>
            <a:ext cx="40640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6096013" cy="342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Novembre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Albens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Maintenance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7884368" y="692696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8" name="Picture 10" descr="http://www.emploi-en-suisse.com/ees-images/euro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2060848"/>
            <a:ext cx="381000" cy="285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Novembre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Bessans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Maintenance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268760"/>
            <a:ext cx="5993651" cy="449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8388424" y="1052736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Picture 10" descr="http://www.emploi-en-suisse.com/ees-images/euro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2060848"/>
            <a:ext cx="381000" cy="285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Novembre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Selonnet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Maintenance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8100392" y="1844824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 descr="100_47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332656"/>
            <a:ext cx="4671550" cy="6228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 descr="38_s22_miribel_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484784"/>
            <a:ext cx="6096000" cy="4057650"/>
          </a:xfrm>
          <a:prstGeom prst="rect">
            <a:avLst/>
          </a:prstGeom>
        </p:spPr>
      </p:pic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1916832"/>
            <a:ext cx="151216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Novembre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Miribel les Echelles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Maintenance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7740352" y="980728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Janvier 2012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Crempigny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Maintenance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7812360" y="548680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28" name="Picture 4" descr="http://meteo.orcieres.free.fr/photos_stations/ROMMA/74/Crempigny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7704" y="1628800"/>
            <a:ext cx="50800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Ressources Humaines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4" name="ZoneTexte 2"/>
          <p:cNvSpPr txBox="1">
            <a:spLocks noChangeArrowheads="1"/>
          </p:cNvSpPr>
          <p:nvPr/>
        </p:nvSpPr>
        <p:spPr bwMode="auto">
          <a:xfrm>
            <a:off x="179512" y="1772816"/>
            <a:ext cx="1584176" cy="1200329"/>
          </a:xfrm>
          <a:prstGeom prst="rect">
            <a:avLst/>
          </a:prstGeom>
          <a:solidFill>
            <a:schemeClr val="accent2">
              <a:lumMod val="75000"/>
              <a:alpha val="12000"/>
            </a:schemeClr>
          </a:solidFill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4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AG 2010</a:t>
            </a:r>
          </a:p>
          <a:p>
            <a:pPr algn="ctr"/>
            <a:r>
              <a:rPr lang="fr-FR" sz="24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Janvier 2011</a:t>
            </a: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9 administrateurs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6" name="ZoneTexte 2"/>
          <p:cNvSpPr txBox="1">
            <a:spLocks noChangeArrowheads="1"/>
          </p:cNvSpPr>
          <p:nvPr/>
        </p:nvSpPr>
        <p:spPr bwMode="auto">
          <a:xfrm>
            <a:off x="1331640" y="5301208"/>
            <a:ext cx="19442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4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Février 2011</a:t>
            </a: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Annonce du retrait du Président en 2012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21" name="ZoneTexte 2"/>
          <p:cNvSpPr txBox="1">
            <a:spLocks noChangeArrowheads="1"/>
          </p:cNvSpPr>
          <p:nvPr/>
        </p:nvSpPr>
        <p:spPr bwMode="auto">
          <a:xfrm>
            <a:off x="3851920" y="3933056"/>
            <a:ext cx="1800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4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Septembre 2011</a:t>
            </a:r>
          </a:p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Nouvel</a:t>
            </a:r>
          </a:p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informaticien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grpSp>
        <p:nvGrpSpPr>
          <p:cNvPr id="2" name="Groupe 39"/>
          <p:cNvGrpSpPr/>
          <p:nvPr/>
        </p:nvGrpSpPr>
        <p:grpSpPr>
          <a:xfrm>
            <a:off x="1772072" y="1772816"/>
            <a:ext cx="1719808" cy="3464768"/>
            <a:chOff x="1772072" y="1772816"/>
            <a:chExt cx="1719808" cy="3464768"/>
          </a:xfrm>
        </p:grpSpPr>
        <p:sp>
          <p:nvSpPr>
            <p:cNvPr id="17" name="ZoneTexte 2"/>
            <p:cNvSpPr txBox="1">
              <a:spLocks noChangeArrowheads="1"/>
            </p:cNvSpPr>
            <p:nvPr/>
          </p:nvSpPr>
          <p:spPr bwMode="auto">
            <a:xfrm>
              <a:off x="1979712" y="1772816"/>
              <a:ext cx="151216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Mars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 candidature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31" name="Flèche à angle droit 30"/>
            <p:cNvSpPr/>
            <p:nvPr/>
          </p:nvSpPr>
          <p:spPr>
            <a:xfrm>
              <a:off x="1772072" y="2717304"/>
              <a:ext cx="1152128" cy="2520280"/>
            </a:xfrm>
            <a:prstGeom prst="bentUpArrow">
              <a:avLst>
                <a:gd name="adj1" fmla="val 15916"/>
                <a:gd name="adj2" fmla="val 15313"/>
                <a:gd name="adj3" fmla="val 1960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1989" name="AutoShape 5" descr="http://msnsmileys.net/b/smileys/Blue_Icon_Group/Angry.png"/>
          <p:cNvSpPr>
            <a:spLocks noChangeAspect="1" noChangeArrowheads="1"/>
          </p:cNvSpPr>
          <p:nvPr/>
        </p:nvSpPr>
        <p:spPr bwMode="auto">
          <a:xfrm>
            <a:off x="63500" y="-136525"/>
            <a:ext cx="457200" cy="4572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3" name="Groupe 38"/>
          <p:cNvGrpSpPr/>
          <p:nvPr/>
        </p:nvGrpSpPr>
        <p:grpSpPr>
          <a:xfrm>
            <a:off x="323528" y="3933056"/>
            <a:ext cx="1296144" cy="1537320"/>
            <a:chOff x="323528" y="3933056"/>
            <a:chExt cx="1296144" cy="1537320"/>
          </a:xfrm>
        </p:grpSpPr>
        <p:sp>
          <p:nvSpPr>
            <p:cNvPr id="15" name="ZoneTexte 2"/>
            <p:cNvSpPr txBox="1">
              <a:spLocks noChangeArrowheads="1"/>
            </p:cNvSpPr>
            <p:nvPr/>
          </p:nvSpPr>
          <p:spPr bwMode="auto">
            <a:xfrm>
              <a:off x="323528" y="3933056"/>
              <a:ext cx="1296144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</a:t>
              </a:r>
              <a:r>
                <a:rPr lang="fr-FR" sz="2400" u="sng" baseline="300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er</a:t>
              </a:r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 CA</a:t>
              </a:r>
            </a:p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Février 2011</a:t>
              </a:r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/>
              </a:r>
              <a:b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</a:br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 démission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41991" name="Picture 7" descr="http://msnsmileys.net/b/smileys/Blue_Icon_Group/Angry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83568" y="5013176"/>
              <a:ext cx="457200" cy="457200"/>
            </a:xfrm>
            <a:prstGeom prst="rect">
              <a:avLst/>
            </a:prstGeom>
            <a:noFill/>
          </p:spPr>
        </p:pic>
      </p:grpSp>
      <p:grpSp>
        <p:nvGrpSpPr>
          <p:cNvPr id="4" name="Groupe 40"/>
          <p:cNvGrpSpPr/>
          <p:nvPr/>
        </p:nvGrpSpPr>
        <p:grpSpPr>
          <a:xfrm>
            <a:off x="3419872" y="1772816"/>
            <a:ext cx="2016224" cy="1177280"/>
            <a:chOff x="3419872" y="1772816"/>
            <a:chExt cx="2016224" cy="1177280"/>
          </a:xfrm>
        </p:grpSpPr>
        <p:sp>
          <p:nvSpPr>
            <p:cNvPr id="19" name="Flèche droite 18"/>
            <p:cNvSpPr/>
            <p:nvPr/>
          </p:nvSpPr>
          <p:spPr>
            <a:xfrm>
              <a:off x="3419872" y="2276872"/>
              <a:ext cx="432048" cy="216024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ZoneTexte 2"/>
            <p:cNvSpPr txBox="1">
              <a:spLocks noChangeArrowheads="1"/>
            </p:cNvSpPr>
            <p:nvPr/>
          </p:nvSpPr>
          <p:spPr bwMode="auto">
            <a:xfrm>
              <a:off x="3995936" y="1772816"/>
              <a:ext cx="144016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Août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Retrait définitif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35" name="Picture 7" descr="http://msnsmileys.net/b/smileys/Blue_Icon_Group/Angry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499992" y="2492896"/>
              <a:ext cx="457200" cy="457200"/>
            </a:xfrm>
            <a:prstGeom prst="rect">
              <a:avLst/>
            </a:prstGeom>
            <a:noFill/>
          </p:spPr>
        </p:pic>
      </p:grpSp>
      <p:grpSp>
        <p:nvGrpSpPr>
          <p:cNvPr id="5" name="Groupe 42"/>
          <p:cNvGrpSpPr/>
          <p:nvPr/>
        </p:nvGrpSpPr>
        <p:grpSpPr>
          <a:xfrm>
            <a:off x="3779912" y="5229200"/>
            <a:ext cx="5112568" cy="1200329"/>
            <a:chOff x="3779912" y="5229200"/>
            <a:chExt cx="5112568" cy="1200329"/>
          </a:xfrm>
        </p:grpSpPr>
        <p:sp>
          <p:nvSpPr>
            <p:cNvPr id="22" name="ZoneTexte 2"/>
            <p:cNvSpPr txBox="1">
              <a:spLocks noChangeArrowheads="1"/>
            </p:cNvSpPr>
            <p:nvPr/>
          </p:nvSpPr>
          <p:spPr bwMode="auto">
            <a:xfrm>
              <a:off x="3779912" y="5229200"/>
              <a:ext cx="2016224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Octobre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 démission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Election secrétaire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26" name="ZoneTexte 2"/>
            <p:cNvSpPr txBox="1">
              <a:spLocks noChangeArrowheads="1"/>
            </p:cNvSpPr>
            <p:nvPr/>
          </p:nvSpPr>
          <p:spPr bwMode="auto">
            <a:xfrm>
              <a:off x="6516216" y="5229200"/>
              <a:ext cx="2376264" cy="830997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CONSULTANTS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octobre 2011 : 1</a:t>
              </a:r>
            </a:p>
          </p:txBody>
        </p:sp>
        <p:sp>
          <p:nvSpPr>
            <p:cNvPr id="32" name="Flèche droite 31"/>
            <p:cNvSpPr/>
            <p:nvPr/>
          </p:nvSpPr>
          <p:spPr>
            <a:xfrm>
              <a:off x="5364088" y="5733256"/>
              <a:ext cx="1296144" cy="216024"/>
            </a:xfrm>
            <a:prstGeom prst="rightArrow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1995" name="Picture 11" descr="Smil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20072" y="5589240"/>
              <a:ext cx="457200" cy="457200"/>
            </a:xfrm>
            <a:prstGeom prst="rect">
              <a:avLst/>
            </a:prstGeom>
            <a:noFill/>
          </p:spPr>
        </p:pic>
      </p:grpSp>
      <p:grpSp>
        <p:nvGrpSpPr>
          <p:cNvPr id="6" name="Groupe 43"/>
          <p:cNvGrpSpPr/>
          <p:nvPr/>
        </p:nvGrpSpPr>
        <p:grpSpPr>
          <a:xfrm>
            <a:off x="5580112" y="3933056"/>
            <a:ext cx="1609328" cy="830997"/>
            <a:chOff x="5580112" y="3933056"/>
            <a:chExt cx="1609328" cy="830997"/>
          </a:xfrm>
        </p:grpSpPr>
        <p:sp>
          <p:nvSpPr>
            <p:cNvPr id="24" name="ZoneTexte 2"/>
            <p:cNvSpPr txBox="1">
              <a:spLocks noChangeArrowheads="1"/>
            </p:cNvSpPr>
            <p:nvPr/>
          </p:nvSpPr>
          <p:spPr bwMode="auto">
            <a:xfrm>
              <a:off x="5580112" y="3933056"/>
              <a:ext cx="151216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Novembre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 démission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41997" name="Picture 13" descr="Smil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732240" y="4293096"/>
              <a:ext cx="457200" cy="457200"/>
            </a:xfrm>
            <a:prstGeom prst="rect">
              <a:avLst/>
            </a:prstGeom>
            <a:noFill/>
          </p:spPr>
        </p:pic>
      </p:grpSp>
      <p:grpSp>
        <p:nvGrpSpPr>
          <p:cNvPr id="7" name="Groupe 44"/>
          <p:cNvGrpSpPr/>
          <p:nvPr/>
        </p:nvGrpSpPr>
        <p:grpSpPr>
          <a:xfrm>
            <a:off x="6516216" y="1412776"/>
            <a:ext cx="2376264" cy="5142185"/>
            <a:chOff x="6516216" y="1412776"/>
            <a:chExt cx="2376264" cy="5142185"/>
          </a:xfrm>
        </p:grpSpPr>
        <p:sp>
          <p:nvSpPr>
            <p:cNvPr id="23" name="ZoneTexte 2"/>
            <p:cNvSpPr txBox="1">
              <a:spLocks noChangeArrowheads="1"/>
            </p:cNvSpPr>
            <p:nvPr/>
          </p:nvSpPr>
          <p:spPr bwMode="auto">
            <a:xfrm>
              <a:off x="6948264" y="1412776"/>
              <a:ext cx="1584176" cy="1569660"/>
            </a:xfrm>
            <a:prstGeom prst="rect">
              <a:avLst/>
            </a:prstGeom>
            <a:solidFill>
              <a:schemeClr val="accent2">
                <a:lumMod val="75000"/>
                <a:alpha val="12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AG 2011</a:t>
              </a:r>
            </a:p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Mars 2012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 retrait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 candidature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28" name="Flèche à angle droit 27"/>
            <p:cNvSpPr/>
            <p:nvPr/>
          </p:nvSpPr>
          <p:spPr>
            <a:xfrm rot="10800000" flipH="1">
              <a:off x="8316416" y="2348880"/>
              <a:ext cx="504056" cy="3888432"/>
            </a:xfrm>
            <a:prstGeom prst="bentUpArrow">
              <a:avLst>
                <a:gd name="adj1" fmla="val 15916"/>
                <a:gd name="adj2" fmla="val 15313"/>
                <a:gd name="adj3" fmla="val 1960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1993" name="Picture 9" descr="Smil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72400" y="2132856"/>
              <a:ext cx="457200" cy="457200"/>
            </a:xfrm>
            <a:prstGeom prst="rect">
              <a:avLst/>
            </a:prstGeom>
            <a:noFill/>
          </p:spPr>
        </p:pic>
        <p:sp>
          <p:nvSpPr>
            <p:cNvPr id="42" name="ZoneTexte 2"/>
            <p:cNvSpPr txBox="1">
              <a:spLocks noChangeArrowheads="1"/>
            </p:cNvSpPr>
            <p:nvPr/>
          </p:nvSpPr>
          <p:spPr bwMode="auto">
            <a:xfrm>
              <a:off x="6516216" y="6093296"/>
              <a:ext cx="2376264" cy="461665"/>
            </a:xfrm>
            <a:prstGeom prst="rect">
              <a:avLst/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Mars 2012 : 2</a:t>
              </a:r>
            </a:p>
          </p:txBody>
        </p:sp>
      </p:grpSp>
      <p:sp>
        <p:nvSpPr>
          <p:cNvPr id="46" name="Interdiction 45"/>
          <p:cNvSpPr/>
          <p:nvPr/>
        </p:nvSpPr>
        <p:spPr>
          <a:xfrm>
            <a:off x="1691680" y="5445224"/>
            <a:ext cx="1224136" cy="936104"/>
          </a:xfrm>
          <a:prstGeom prst="noSmoking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33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  <p:bldP spid="21" grpId="0"/>
      <p:bldP spid="4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51216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St Véran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Maintenance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8460432" y="1484784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 descr="st ver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916832"/>
            <a:ext cx="5657088" cy="3240360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353988" y="506411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Contacts non aboutis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 descr="http://www.romma.fr/fond_carte_larg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60648"/>
            <a:ext cx="4872038" cy="6260306"/>
          </a:xfrm>
          <a:prstGeom prst="rect">
            <a:avLst/>
          </a:prstGeom>
          <a:noFill/>
        </p:spPr>
      </p:pic>
      <p:sp>
        <p:nvSpPr>
          <p:cNvPr id="25602" name="AutoShape 2" descr="data:image/jpeg;base64,/9j/4AAQSkZJRgABAQAAAQABAAD/2wCEAAkGBhIQERUUEhQWFBQWGBoYFRgYFxgcGhgaHRwXFxcdFx4YHCYeGhwlGRgcHy8hIycpLSwsHB4xNTAqNSYrLCoBCQoKDgwOGg8PGikkHyUvLC4sNSwsLDU1LzIsLCwsLDQwLC8sLCwsKiwsLS0sKi8sNC0sMiwsKS0uLCwqLCwsLv/AABEIAOEA4QMBIgACEQEDEQH/xAAcAAEAAgIDAQAAAAAAAAAAAAAABgcFCAECBAP/xABPEAABAwIBCAYFCAYGCQUAAAABAAIDBBEhBQYSMUFRYfAHEyJxgaEyUpGx0RQjQmJyc8HhCBUzNJKyFiQ2gqLDNUNTVHSDwtPxFyZjs9L/xAAbAQEAAwEBAQEAAAAAAAAAAAAABAUGBwMCAf/EADgRAAEDAgIGCQMCBgMAAAAAAAEAAgMEEQUxEiFBUWGhBhMicYGRsdHhMsHwQvEUFSNSYqIzcoL/2gAMAwEAAhEDEQA/ALwRERERERERERERCVDs4Okunp7sh+ekG0GzBvu7bbgvh72sF3FSaalmqXaETST+bVMVhMr550lLcPlBcPoM7TvLAeJCqfLWeNVVk6chazYxh0W+IHpHvusHzzzioT6z+0LVUvRnI1D/AAb7/Csev6XdkEHcZHf9LfjisBXdI9dLqkbGNzGgeZufFRfnnnBc8884qM6eR21X8OEUcP0xjx1+qyEucdW83dUTH/mPHkD5LyfLJPXf/G74/wDlfHnXz7fBc8884LyJJzVg2JjfpaB4L6/LJPXf/E74/wDhemLL1Sz0Z5RbAWkfq7r+S8PPPOO1cc6+fagJCOjY7UQD4KSUfSHXR/63TG57Q7zsD434LP0PS68ftoGnixxB9jr+9V7zz8FxzzzivRs8jcioM2FUcv1Rjw1ellduSc/aOosBJ1bj9GTsnwPon2qQtdfUtceeecNiyuSM56mlPzUrgPUOLT/dOHsspTKw/qCoKroy066d9uB9/hX0iguQulSGSzalvVO9cYsPftaPapwyQOAIIIOIINwe5TWSNeLtKytVRz0rtGZtvQ+K7IiL7URERERERERERERERERERERF4Ms5bhpIzJM7RGwbXHc0bSsdnZnfHQs2OmcOwz8XW1N9/mKbyllSWpkMkzy9x36hwaNQHdrUWaoEeoZrQYVgr6z+pJqZzPd7rNZy591FZpNB6qE3Gg06x9c7eI1blG1xzzzgnPPwVY5xcblb+Cnjp2aETQAi5Tnn4rPZFzIq6qxbHoMNu2/sttvA1kbrBfjWlxsAv2aaOFulI4AcVgefh+XmuOeee5Wtk7onp2WM0j5TtAs1vHVj5qVUeQaaH9nDG220NF/brUptI856ln5+klMzVGC7kOevkqKpckzy/s4pH/ZYT52tfy8VkGZl1xFxTSewD3m/OKs/PPP+kyVHpTvvIReOJuL3+H0W/WOCrlmWc48tgPpmtoaZ3ovvolw36RBkd3taAvYUbdpVW/pRMfojA7yT7LzOzKrhrp5P8Px9vkvDUZHqI/ThkbxLD8LbFnR+j5JNZ1VlGSR97u7BduvYvfe+Gu27Bcu/R30CXQZQljd9E6GI1ay14PsX6aNuwo3pRNftRtPdce6ihXKztTm/nBk7F7YcqQNGLXNEjrcNICW9hsLvFenNM5LyzdkRfR1QxMJcHNNtfV6Q7QG7AjcvF1I4ZG6soOktO82laW8/nkozz8Py80Uly30fVdNchnXRi/aYL4fWb6Q461GiOeeQormFpsQtDBURTt0onAjh+ak52c38lm83s76iiIEbtKPbG7Fvhtb3jxWD51c+xOeecV+NcWm4X1LDHM3QkAI4q+c3s5oa2PSjNnAdth9Jp233jiMFllrtSVb4nh8bix7dRbgRz5bVbuZmfDKxojlIbUDZqEnFvHePZgrOGoD+y7NYLFcDdSgyw62cx7jj+6liIilrNoiIiIiIiIiIiIo/nfnYyhi2OmcPm2f9Tvqjz1d2Ry3lmOkhdLJqGobXOOpreJVFZUym+plfLIbueSdeAGwDgBgotRN1YsM1oMFwr+Mf1kn0Dmd3uvlVVb5XufI4uc43JJ1+P4+C+PPPw2Lnnn4L5yy6Pfs53KqJ2ldFa3YF3vzzyVk8hZvTVkmhC24+k44Nb3nk7FHtM3vtV09G2c8E8Aga1sUrB2mDU/e9t8Sd98V6U7WyOs42Vfi1RLR05kibpfbivbm90f01KA5zRNKPpOGA+y3UPMqToiuWsDRYBcxnqJah2nK4k/nkiwGfGd8eS6N9RJiR2Y2evIb6Le7C5OwArPqmelx/y7LGTsnY6Gk18o2HTdj7I2H+JfS8E6Oujx2Un/rXKpMrpjpxRO9HRx0XOB+j6rdVrE3up7nf0j0OShaeS8luzDGNJ9tlxqaPtEcFgelHPmShbFQ0A/rk+i2MNA+bYTot0RquSNEbgCdgXyzI6F4Kf5/KFquqcdJ2mS5jHa/pftHfWd4BEWI/9cqyp/cclyytODXEvdjxEbLah6yO6aso0+NZkmRjRiXDrW2Gz02EX8Vb5cyNv0WNA4AADyASGoY8Xa5rhwII8kRQ3NHpdyflEhjXmGY4COWzS4/UdfRd3XvwWK6T+jL5R/Xcnjqa2I9Z2OyZrY7P9YLYHbqOy2Tz36JKLKLXOawQVGtsrBa5/wDkaMHDjr4qN9Gme9TTVRyRlO/XMwgkJJLsLhpd9IFuLXeG5EUm6Ks/DlWlPWgNqYToTAC1/VeBsvY3Gwg8FlM4Mxqaru4t6uQ/TYACT9YanePtVdU0P6szs0GdmKtYXFo1XeHO1fexk+JVzr5c0OFivaGeSB2nE4g8FRmcmaU9C75waUZPZkF7HgfVdbesHzz8Ni2KqaVkrCyRoc1wsQRcFVTnpmA6lvLBd8P0m4l0fftLePt3qumpi3tNyW5wrHW1Fop9Tth2H2P5wUL555xXZryDcGxGIINiO47O/ZqXXn4/nuXKhrTq4MxM8hVsEUrgJ2ju6wDaPrbx47VLlrrT1Lo3Nex2i5pBaQdRGrnwV45qZxNracPFg8dmRvqu+B1j8laU0+mNF2a59jmFCmd18Q7Jz4H2KzKIilrNIiIiIhKKHdJecHyen6phtJNcYawwekfH0fEr4e8MaXFSaWndUzNiZmfw+Sg2fmcnyyoIabwx3bHuPrO8fcBZRvnniuOeecE55+G1UrnFxuV1angZTxtiZkE554LxyscD2r47d6z+b2Q31k7YmYbXu9Vo1k8dnjZW3lXMimnpG02joiMfNOA7TDv43OsbV9sp3SgkKDWYxDQyNjfrvnbYN/wqCX1pKt8T2vjcWvabtcNYK9eXchS0cximbYjUdjhsLTtCx6iEFpsc1eNcyVmk2xaeYV55jZ8sr2aD7NqGjtN2OHrM/EbO5StazUlW+J7XxuLXtN2uGsFXdmNnyyvZoPs2oaO03Y4esz8RsVvTVOn2XZ+q57jmBmmJngHY2j+349FK1jJc26V1S2qdCw1DRZshHaAsRh4E+1ZNFOWUVN9HcBr84MoVkwxgJZED9G5dE23dGwjvcVkM/ek2odVfqzJLC+rJ0XyYWYbXcGaWFwNbjg3HbqsvKL3MhkdG3SkDHFoAF3OAJaBvJKrroUzOmpWVFRWROZVzSEEvtpFlmuJFvWe437huRFi4OgeSoAkyllCaSU4uDTcDeA6Qm/sC+r/0f4mHToq6eF49E4Gx72Fp1r7fpBR1rqSIU4eafSd8o0L3+j1ekBjo30uF7X2KOfo6trBPMbP+SOju4uvomS4DNC+s20r22WvsRFmM3ukKuyVVtoMtdpjrCKp4E2aXO+ky+sntN2rjp9yUYzR5QiB6yKQMc5u4fOR6txa7H6ylfTBmk7KGTnCKMyTxOa+EDWcQ14He0nDgFmsxo5hk6lbUsc2ZkTWPa+17t7IvidYAPiiL6uyBR1UkNY+Fj5mtY6OQ4uaPTbY8C4nxWZRERFwRdcoiKps/8yvkzjPAPmXHtNA/Zn/8nZu1blCeeeC2LqIGyNcx4DmuBDgdRBwIKpDO/Nw0NQWC5jd2onHaNxPrDVfu3qsqYdHtNyW/wLFTUN6iU9oZHePceiwnPPFZbNbLzqKoZICdHASAfSYfhrHELEc6ufZ4rnnnnFRAS03C0csTZWFjxcHUVsXBM17Q5pu1wBBG0HELuq86KsvlzXUrzfR7cV/V+k0dxxtsuVYauo3h7Q5cqrqR1JO6J2zLiNiIiL0UJFRmeWWTVVcj/otOgz7LSR5m54XVsZ55X+S0cjwbPI0Gfadhh3C58FRar6x+TVs+jNL9dQe4ff7c0555xTnn47E555w2KQ5jZC+V1bWuF42duTcQLWB7z7RdQmtLjYLWzzNgjdI/IC6sXo+zc+S0we4fOygOd9Vv0W8MDc8SpSiK7Y0NAaFyapqH1ErpX5n85LD5zZsxV8JjkFnDFjxrYeG8bxtVE5dyFLRzGKYWI1HY4bC07QtjliM5s2Yq+ExyCzhix41sPDeN42qNU0wlFxmrvBsZdRO6uTXGeXEfcLXhfWkq3xPa+Nxa9pu1w1gr15dyFLRTGKYWI1HY4bC07QseqUgtNiultcyVmk2xaeYV55jZ8Mr2aD7NqGjtN2OHrM/EbFK1rRQV0kEjZInFr2G7SNnOqyvHMvPWPKEdjZk7R22b/rM3t93sJt6Wp0+y7P1XO8cwQ0pM8A7Bz/x+FJkRFOWWXiy3+7TfdP8A5SsH0Xf6IovuW+8rOZa/dpvun/ylYPou/wBEUX3LfeURSlERERERERERERYLPLIArKV7APnG9qM2+kNncRh7NyzqL5c0OFivWGV0MjZGZg3WuJFuefb4LjnnnBSzpGyEKaq02izJu2ODvpj24+Kid+fdztVI9pY4tK6zTTtqImytyI/PJe3I2VHU08czdbCCeI+kPEXHFX/BMHta5uIcAR3HELXTnnnDYrh6M8rddRhhPahOhx0dbPLDwUujfYlqzXSal0o2zjMaj3HLyPqpaiIrJYZVv0u1/wCxhGrtSO/lbf8AxKuVJ+kit6yveL4RhrB4DSNvF2tRfnnnBU07tKQldSwiHqqONvC/nrXPPw/LzVs9FmSurpXSnXM7D7LSWj/FpFVMBzzyVsDkWh6inii9RjWnvAx817UjbuJ3Ks6Sz6FO2IfqPIfNl7URFZrAIiIiLEZzZsxV8JjkFnDFjxrYeG8bxtVEZdyFLRTGKYWI1HY4bC07Qtjlh85s2Iq+Hq5BZwxY8a2HhvG8bVEqaYSi4zWiwbGXUTurk1xnlxH3C15X3oMovgkbJE4se03BHOI4KP5XilkqpKdj7Mhe5jnNvYlpLSd5FxgF0/oqz13eSrepaz63WPctn/MJakH+Gh02ZXLgAd9gQbhbJ5l58RV8diQydo7bL6/rNvrb7vYTJOubvHtC1HOa8Yx6xwt3JTDJPZbI+tvqe5nU6I4tBsSNuNirWCUPFgb24LB4ph8lK/TcwMDjqGkD82W1mWpW/JpsR+yft+qVhOi1w/VNEL49S33lQDJPQLk+qhZNDWzvikGkxwDBcatRbcG9wQvRL+jvHG0upq2eOUeg4gWvrx0LO9hUhUyuFFWPRTnjUmebJeUDpVNNfRecS9gIB0j9Ii4IdtaeCs5EREREREREREREUV6SclddROcPShPWDu1OHsN/BU3z8efYtiaqnEjHMdqe0tPcRY+9a8zwGNzmHW0lp7wbc7lW1jbODlu+jM+lC+I/pNx4/I5rpz8Ofapp0VV+hVujvhIw/wATTceRcoVzzzistmnW9TWwPvYdYAe53ZPkVGidovBV7iEPXUsjN4PmNY5q+USyK7XJ1QOcc2nVzuO2V/HU4jkLHc8/HbqX2q/2j/tO958uK+XPPOCoTrK7FE3RY1o2AL3ZCg06mBuu8rAf4hfy9i2AVFZmMBrqcHV1gPsuR5jDer1VjRjskrE9KHf1o28PU/CIiKasmiIiIi6SmzSeBXddJ/Rd3H3IiorobzYgr6Kt67CQzDRkwu06JI8LuNxt8AsPlzI0lHKYpbXGog4OGwtO0LH5HP8A7cr/APi4f+lTXJf6PdNPTRS/KZg6SJj7aLLAuaHbr2uVFnpmy68ir3CsbloAWW0m7r2seB1+Kg9QwPY5t7XBHtCh0mRZg7R0CeI1e1SrLvRu6imMUznAjUcLOGwtO0LHf0UZ67vJRInsguNLl8rQ11NPigZIYcsiJBrB/wDKvXoUroWZPZTdZ89GXOe1x9ZxN2fVxt333qw+vb6w9oWpH9FGeu7yXry1mtSRZP6+OaQ1DZGsfE/RtZwcdJlsSMB3exTIqhj+ze57rLO4hhFRTgzdXos/7B1vHVqVm1rRHnjCWYdZDd/H5p49zW+xXEqWd/aqi/4Zn/0yK6VJVGiIiIiIiIiIiIiozPal6uvqBvfpfxgO/HxV5qmOklhGUJL7WsI7tED8CodYOwO9afoy4iqc3e37hRfnnnBdmP0SCNhv7MeR4rjn4flvXDtR8VWLfq/f1pw/xfkuFW10Vj/EFYH+UM38vlRKq/aP+273nzXx55/Be/L0GhVTtwFpXjAYW0jbw4eK8PPPx2qvOordRu0mAjcFmsyj/X6f7f4FXoqBzdkDauncdQlj/mA53K/lY0Z7JWI6UN/rsPD7/KIiKasoiIiIi6T+i7uPuXddJ/Rd3H3Ii11zEzcnyhkOugpwHSOqoiAXBos0NJxPBTKijzrhjZGyOk0WNaxtyy9mgNF+1uC+f6OH7pVffj+QL59M1SG1sYc3THyV+iC94DHl57YDHAFwDbY4Yoi+WX8hZy1zAyeGkNjdpBYHN32Olt2hV9lnI2U6OQxzxsa61xiCCN7SDYhXD0QzgvqwxvVx2p3tj03uaxzmP09EvJOJaDrUwzmzYir4THILOGLHjWw8N43jao80QcLgC/FW+HYg6Bwjke8R/wCJtbjtWr+lW7meXxXwraSrmbovDLXvgQsjnnkeSjq5IZm3c0M0cTYg6Z0m2Oo2XXIZ7L92ngLk2u1psL8SoLiYxpaIv3fK1UTY6yQwdbIWm/673tfZo2sbb1Mc3MufLM5KKQt0XNg0HC+F2xSgkcCr/WpdPXSQZSikicWvaLtI2YO8uC2OzLz1jyhHY2ZO0dtm/wCsze33ewmbFMDotdmRdZivw18ZlliHYa8t7suWtSZERSVSoiIiIiIiIqZ6SpCcoSD1Wxjyvj4lXMqPz8qusr5yNjg3+FoafMHvUOsPYHetN0ZbeqcdzT6hYDn4/n5I7bzsXPPPOCBt8N+HPw8VWLoCmWKKe/qBn+zj/hHwXKsOocsL/NYtyrLpDo+rr5dz9F48RY+YOPgo3zz8NmtWH0u0NnwS72uYe8HSHkT7FXiiTN0ZCFqMKm62jjdwt5avsuzHkEEaxiO/WOdq2EydWCaKOQanta72gFa9c/HnZsVv9GGVBLR9WfShcWn7Ju5vvI8F70brOLd6qOk0GnA2UfpPI/ICl6Iis1gkREREXSf0Xdx9y7rpP6Lu4+5EVR/o4fulV9+P5As50iZkVNbUtlhjikb8ndFZ8royx5fpB40WuDrAkWOGKwf6OH7pVffj+QKQ9M2d1Tk2ijlpXBj3zBhJaHdnQe7AOw1tCIvbmBmvPSOqHzMiiEvVNjjjkfIGtja5ty54BNy66mKp3oy6S66spsoyVD2PdTQ9ZEdBrbHRlNjo2uLtCjOZXTHlSoyhTQyysdHJKxjx1TBcONji0AgoinPSD0d1FbUyyRxQytljiDXPmdG+J8fWA2AYQ4OEmo7t4CrOozZqMnvfFUMDHF2kNEktLbAAtcRiMFn+krpbylR5Snp4JGMijLQ0dWwnFjHEkuBN7uKsnJ9A3LeSqeSpAEr4w8PaLaL9RIG42xb+SjVEPWN1Zq6wfERRzgya2+nH4+613m/fmfZ/ByktBXyQSNkicWPabgjnEcFic4siyUeVRDKO01usanAh1iOBXuVXPdujvsFu8JcyYTkWLTI7uIICvjMrPSPKEdjZk7R22b/rM3t93sJky1poK+SCRskTix7TcEc4jgr1zOzvjyhFcWbM0DrGbj6zd7T5alYU1T1nZdn6rJY5gppD10I7B/1+N3kpCiIpqy6IiIi6TShrS44AAk9wxK16rqsyyvkOt7nOPiSfx8FcnSDlTqKGSxs6T5tv970v8AKpT8vy59qrqx2sNW56MQaMb5jtNh4fvyTnnnFZLNuj66rgZvkbfuB0j5A4+CxvPx52bFMei2h060v2RMcfF1mjyJ9iiRt0ngLQ103U00km4Hz2c1b10RFeLkqjufuSPlNFIALuZ843+7r/AMN1Sa2NcLixVDZzZHNJVSRWs0G7OLDi23hhwIKr6xmsOW16M1V2vpzs1j0P2WK5+H5ealfRxloU9WGuNmTDQO4Ovdh9uH95RTnnnFcg21a+bY7+OxQmO0XBwWpqYG1ETonZEWWxyLAZl5xCtpmuJ+cZ2ZBx2HuIx9qz6u2uDhcLk08LoJDG/MakREX0vJF0n9F3cfcu66T+i7uPuRFUf6OH7pVffj+QKb9IVLk2SmaMqOa2HrAWEue3t2da2hjfR0vNQj9HD90qvvx/IFmunDNqpr6GKOliMr2zh7mggEN0JG37RG1wRF6cxqHIccNT+r3RujLf61d73dizvS6zU22lw1rGZu0+bHyqL5IYPlGmOqs6W+nstpm193FYPopzBrqelykyeExOqIeriDy3tO0ZRsJsLuGJUczJ6I8q0+UKWWWn0I45mPe7rIjYNNzgHElEU/z1yXm2+skdXvY2pOj1gEkoOoaOkGGwOjbwsrAyFFAymibS6PUBjeq0TcaFuzY7e9UN0o9G2UqnKlRNBTPkikLC1zSyxsxjTrdcG7SrqzDyXJS5OpYZhoyMiaHi4NjiSLjDaiKrM9cjNrM6IoHEtD4BiNhEcpB44jUsFl3IUtFMYphYjUdjhsLTtCl2Vf7Y033P+XMrIzmzYir4THILOGLHjWw8N43jaolTT9aLjNaDBcYNC/QfrYc+B3+615XqyZlOSmlbLE4te04H3g7wdy+2XchS0UximbYjUdjhsLTtCx6pdbTxXTAY547ixaR4EFX9mfnhHlCK4s2Vo+cZu4t3tPlqUgWteS8qSU0rZYnFr2nA+8HeDuV6Zn54R5QiuLNlaPnGbuLd7T5alcU1T1nZdn6rnON4IaM9dDrjP+vxuPgeMgRFjM48tNo6d8ptcCzAfpPPojjj5AqYSALlZyON0jwxouTqCrnpSy11tQ2Fp7MI7W7Tdr9gsO+6hXPx59i7TSl7i5xu5xJJ3k4k/n4LpzzzgqSR+m4uXWaOmbTQNibsH781zz8Py81bXRbknqqUynXM64+y24b56RVWZPoXTysiYLueQ0eO/htO9bA0VK2KNkbfRY0NHcBZSqRl3F25Z/pLVaELYBm43PcPn0X2REVksGigvSnkHrIW1DR2osH8WE6/A+RKnS6yRhwIIuCLEHaDgV8SMD2lpUujqnUszZm7OY2rXLnnnBOefhtWczwzfNFUuYL9W7tRH6pOrvBw44XWDVI5pabFdWhlbNGJGZHWFm80s5HUM4frjd2ZG31t3jiDqPeNqu+lqWysa9hDmuALSNoK12554qa9H2egpj1E5+Zcey7/AGbjv+od+w+Kl002idF2SzuO4WahvXxDtDPiPcfmxWyi4BuuVZrAIuk/ou7j7l3XSf0Xdx9yIqj/AEcP3Sq+/H8gUt6Us+JMkUrJoo2SOfKI7PJAA0Xuv2cT6NvFRL9HD90qvvx/IFP89MyoMrQNhqDI1rXiQGMgG4Dm/SaRazjsRFEMwOlubKFPXSywRtNLF1jQwus/syGx0r2xZr4qP5qdPVVV1tPTvp4WtlkawlpfcaRtcXJCnmbHRdRZNjqI43SubUs6uTrHt9GzhZui1tjZ5UWzW6Nsjw5ScyGWpdUURZI5ry0MBNi3EMGlrBwKIvNn704VGT6+amjp4nNi0RpPL7kljXk9kgD0reCs/NPLZraKCoLQwyxtcWg3AJ124XCiucnQtQZQqZKmWScPlsXBj2BuDQ0WuwnUBtUyyJkeOjp46eK/VxNDG6RubDed6Iqtyr/bGm+5/wAuZXAqfyr/AGxpvuf8uZXAiLD5z5sRV8PVyCzhix41sPDeN42qicu5Clo5jFMLEajscNhadoWxyxGc2bMVfCY5BZwxY8a2HhvG8bVEqaYSi4zWiwbGXUTurk1xnlxH3C14XqyXlSSmlbLE4te04H3g7wdy+2XchS0cximFiNR2OGwtO0LHql1tPFdKBjnjuLFpHgQVfuaGeMVfFfBkrB84y+r6w3t921Vvn1nQayezD8zGSGbnHUX+OoHYO9Q2GdzCS1xaSCDYkXBwINthGxethJGOvnz4KY6pdIzRPiqGmwOGjqHTt1j9I3b/AI4LtzyPw8VxzzzinPPBe/IeSH1c7Ima3HtH1Wj0ie4fhvXkASbBWr3tY0ucbAaypp0U5Bu51U4YNuyPiT6Z8BhwuVZi89BQsgjbHGLMYLNHx3nbdehXMUfVtsuV4hWGsqHSnLZ3bEREXqoCIiIixGc+brK2AxusHC5jd6rvgdRG5UbV0r4nuY8Fr2mzhtBHOHBbEqJ58ZmNrGGSMAVDRh9ceq78ColTDpjSGa0mB4qKV3UynsHLgfY7fPeqc554LlcuYQSCCCDYjaDqN+PHwXW4+HP4bFVroN1OMyM/zTAQVBLotTH6zHuB3s8wrTgnbI0OY4OaRcEG4I4LXTnnnFZ/NjPGahdZvbiJ7UZOHe0/RPHVsKmQ1Oj2XZLMYrgTZyZYNTto2H2PJXguk/ou7j7ljMg50U9a28T+1btMOD294294wWVe24I34KyBDhcLCyRPicWPBBG9VD+jh+6VX34/kCtyZ1muI2A+5U50CVjaeauoZCGytl0mgnF2jpRvtvtYHxVySNuCN4IX6vNa/wCU8v1FbkeilqZDJJ+sg3SIaMADYdkAL1Z0fvecX/Dw++JZTK/RnVU2TaWmiHyl7K4TPLBYBhBuTpHYvJlbJ0lTlDL8MLS+R8EIa0WuT80cL8ERZbN/OGojq8h0zJCIJaEOkZZtnERPIJJF/ojUditlV7kPMKbrslVT3CM0lIIpIiDpaRjc04g2wLvJWEiKn8q/2xpvuf8ALmVwKmqCpFdnc58eLKaNzS4aiWs0Df8A5khHgrlRERFjctZwwUbNKZ4G5oxc77LdZ9y/CQBcr7jjdI4NYLk7l8c6M2oa6EslwIuWP2sO/u3jaqArqXqpHM0mv0SRpNN2usbXadoUxzqz9mrLsZeKH1QcXfbI2cBh3qKloPPPs2KoqnMkd2V0jAqSoo4iJnajk3d48d2S+UMFsTr58191xfnnkrnnn47NSjgWV4XaWtctaSbC5JNhvv8AFXTmRmoKKG7gDM8AvPqjYwcB5nwWG6P8xxEG1FQ35w4xsI9AbCR63DZ36p6rOmg0e05YPHsVEx/h4T2Rmd/DuHqiIimrKIiIiIiIiIiIiKJZ5ZiMqwZIgGTgeD+DuPH2qmMo5NkZIQ7SY9t2lpwLe747cFsosLnHmnBWt+cGi8DsyN9Id+8cD4WUSWn0jpNzWiw3GTC3qai5ZsO1vwqAirQBZ1xawub22WxI13w4L1Ag6tvPI261786MypqZ3zrMLjRkFyx1tV8RjuBsVg6cPjvpYtAOrVhYADFV7m+BW2hqC4A6nNORH3XvjlLSHNJaRiCCQR3EY+PgpjkPpPqIezOBOzeey8eNrHuI8VBo6sONhe97HVgdt9i+3PPPevxr3MOor6mp6esbaRocPTxzCkWdeTqPKM4rKGpNDXixvJdrHkDRF3NuGOthfURrG1emLN/Otwu3KEDgdRDmEeUKivPP47ti+sFW+P0HuZ9lxHuKlNrCPqCz0/RiJ2uF5Hfr9vupP/RvOz/fof4mf9lfJmZ+dDXOe2rpw93pOHVhzratIiC58V46TPeuj9GoeR9ch4/xAm2KyDOk2vAtpMPEsF/LBewq2bQVWP6M1QPZc0+J9lz/AEazs/36H+Jn/ZXSXNDOmUaElfGGOwcWvAIG2xZEHewhdj0n1xHpRjuYPxPsXiqs+66TXUOA+rot4a2i/wCa/TVs4o3o1VE9pzR4n2Vi5hZgU+R4XNY4vkfYzSuw0iL2AH0Wi5w9pXqyln7RQEgyh7hgRGNLHbiMPNUzU10spvJI95PrOJ951rz8/Dn2rxdWH9IVlB0YjGuZ5PcLc9anWW+lSaS7adoib6xs5/h9EeahM9Q6Rxc9xc463OcST4nHx2al8+fjzs2Lo+oA442w2HiornufmVoaekp6Rto2gevnmvpzyPw8V5HVwJs3HVc7r4Ai4xF9u1fIzSFxA2ag08Ra9zi21hfXicFmcjZsSVUloYy83FyfRZa+JJwbr1DwQNR89wXA2AzJ1fnFYqkpHucC4HS1WG3YLWJ3236lbuY/R+IgJ6pt5DiyM6mcXDa7hs79WZzUzIhomhxtJMRi8j0eDL6hx1lSRT4qex0n5rG4ljWm0wU1w3adp9h6oiIpizCIiIiIiIiIiIiIiIiIiIi+c8DZGlr2hzSLEEXBHEFQDOHoqa676R2iTj1b/R/uu1juN1YaLzfG1/1BTKSunpHXidbeNh8FrjlnNSWmfoyRmIggm47DrbiMCPHwWPAljsLFwBN9RwvcaON9WGPBbNzQteNFzQ4HWCAR7CoplfozpJsYwYHfU9Hxafwsoj6Zw+k371pqbHoXH+q0sO9uXl+6pSOtwu4HbqF8BY38L2X2ZVMcbBwva9t43jeO5TbKXRLUtN4zHMBqx0T7HYd+OKj1ZmTVwEudTyg20dIDSAGJFiLgataiujIzBWggr4pLaEjT42PkVi+vbj2hgbHEYH42XYOHt1fhz7V55MlW13B+sDrG3YdupdH0fo2IwvtO038e++K87N3qWHy/28+K9hPPvv8Aj5Lq6UDbjr48D5a9S87aY6rga8QMTffs+CR5OxBBva+wns7sDsSw3r9L5NjV9DVN1DE7rW47di6msANjhjY3thh7OB7xZZSizPqZraMEr7WAOiW23Ymw1bb8FIsm9E9U7B/VxC9zc6R4mzb+9ejYycgVDlro4v8Akka3x1+WahDg4k4nDUBvBu32jBeqiyG+ok0Y4zIXfRDcOJdw2Yq2sk9FtNFjMXTu3Hst9gNz4lS6lo44m6MbGsbuaAB5KQylcczZUdV0ggbcRNLzx1D3PJVzkDoqcbOq36I/2bCCf7ztQ8ParEoaCOBgjiYGMGoDnE8V6EUyOJsf0hZisxCesN5Xatwy8kREXqoCIiIiIiIiIiIiIiIiIiIiIiIiIiIiIiIiIEREWKyts/vKs/gERQ58wtVg/wBB8PuuT8VPs3vQZ9hv8oRF+Q5r1xX/AIgpEURFNWQREREREREREREREREREREREREX/9k="/>
          <p:cNvSpPr>
            <a:spLocks noChangeAspect="1" noChangeArrowheads="1"/>
          </p:cNvSpPr>
          <p:nvPr/>
        </p:nvSpPr>
        <p:spPr bwMode="auto">
          <a:xfrm>
            <a:off x="63500" y="-1038225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5604" name="AutoShape 4" descr="data:image/jpeg;base64,/9j/4AAQSkZJRgABAQAAAQABAAD/2wCEAAkGBhIQERUUEhQWFBQWGBoYFRgYFxgcGhgaHRwXFxcdFx4YHCYeGhwlGRgcHy8hIycpLSwsHB4xNTAqNSYrLCoBCQoKDgwOGg8PGikkHyUvLC4sNSwsLDU1LzIsLCwsLDQwLC8sLCwsKiwsLS0sKi8sNC0sMiwsKS0uLCwqLCwsLv/AABEIAOEA4QMBIgACEQEDEQH/xAAcAAEAAgIDAQAAAAAAAAAAAAAABgcFCAECBAP/xABPEAABAwIBCAYFCAYGCQUAAAABAAIDBBEhBQYSMUFRYfAHEyJxgaEyUpGx0RQjQmJyc8HhCBUzNJKyFiQ2gqLDNUNTVHSDwtPxFyZjs9L/xAAbAQEAAwEBAQEAAAAAAAAAAAAABAUGBwMCAf/EADgRAAEDAgIGCQMCBgMAAAAAAAEAAgMEEQUxEiFBUWGhBhMicYGRsdHhMsHwQvEUFSNSYqIzcoL/2gAMAwEAAhEDEQA/ALwRERERERERERERCVDs4Okunp7sh+ekG0GzBvu7bbgvh72sF3FSaalmqXaETST+bVMVhMr550lLcPlBcPoM7TvLAeJCqfLWeNVVk6chazYxh0W+IHpHvusHzzzioT6z+0LVUvRnI1D/AAb7/Csev6XdkEHcZHf9LfjisBXdI9dLqkbGNzGgeZufFRfnnnBc8884qM6eR21X8OEUcP0xjx1+qyEucdW83dUTH/mPHkD5LyfLJPXf/G74/wDlfHnXz7fBc8884LyJJzVg2JjfpaB4L6/LJPXf/E74/wDhemLL1Sz0Z5RbAWkfq7r+S8PPPOO1cc6+fagJCOjY7UQD4KSUfSHXR/63TG57Q7zsD434LP0PS68ftoGnixxB9jr+9V7zz8FxzzzivRs8jcioM2FUcv1Rjw1ellduSc/aOosBJ1bj9GTsnwPon2qQtdfUtceeecNiyuSM56mlPzUrgPUOLT/dOHsspTKw/qCoKroy066d9uB9/hX0iguQulSGSzalvVO9cYsPftaPapwyQOAIIIOIINwe5TWSNeLtKytVRz0rtGZtvQ+K7IiL7URERERERERERERERERERERF4Ms5bhpIzJM7RGwbXHc0bSsdnZnfHQs2OmcOwz8XW1N9/mKbyllSWpkMkzy9x36hwaNQHdrUWaoEeoZrQYVgr6z+pJqZzPd7rNZy591FZpNB6qE3Gg06x9c7eI1blG1xzzzgnPPwVY5xcblb+Cnjp2aETQAi5Tnn4rPZFzIq6qxbHoMNu2/sttvA1kbrBfjWlxsAv2aaOFulI4AcVgefh+XmuOeee5Wtk7onp2WM0j5TtAs1vHVj5qVUeQaaH9nDG220NF/brUptI856ln5+klMzVGC7kOevkqKpckzy/s4pH/ZYT52tfy8VkGZl1xFxTSewD3m/OKs/PPP+kyVHpTvvIReOJuL3+H0W/WOCrlmWc48tgPpmtoaZ3ovvolw36RBkd3taAvYUbdpVW/pRMfojA7yT7LzOzKrhrp5P8Px9vkvDUZHqI/ThkbxLD8LbFnR+j5JNZ1VlGSR97u7BduvYvfe+Gu27Bcu/R30CXQZQljd9E6GI1ay14PsX6aNuwo3pRNftRtPdce6ihXKztTm/nBk7F7YcqQNGLXNEjrcNICW9hsLvFenNM5LyzdkRfR1QxMJcHNNtfV6Q7QG7AjcvF1I4ZG6soOktO82laW8/nkozz8Py80Uly30fVdNchnXRi/aYL4fWb6Q461GiOeeQormFpsQtDBURTt0onAjh+ak52c38lm83s76iiIEbtKPbG7Fvhtb3jxWD51c+xOeecV+NcWm4X1LDHM3QkAI4q+c3s5oa2PSjNnAdth9Jp233jiMFllrtSVb4nh8bix7dRbgRz5bVbuZmfDKxojlIbUDZqEnFvHePZgrOGoD+y7NYLFcDdSgyw62cx7jj+6liIilrNoiIiIiIiIiIiIo/nfnYyhi2OmcPm2f9Tvqjz1d2Ry3lmOkhdLJqGobXOOpreJVFZUym+plfLIbueSdeAGwDgBgotRN1YsM1oMFwr+Mf1kn0Dmd3uvlVVb5XufI4uc43JJ1+P4+C+PPPw2Lnnn4L5yy6Pfs53KqJ2ldFa3YF3vzzyVk8hZvTVkmhC24+k44Nb3nk7FHtM3vtV09G2c8E8Aga1sUrB2mDU/e9t8Sd98V6U7WyOs42Vfi1RLR05kibpfbivbm90f01KA5zRNKPpOGA+y3UPMqToiuWsDRYBcxnqJah2nK4k/nkiwGfGd8eS6N9RJiR2Y2evIb6Le7C5OwArPqmelx/y7LGTsnY6Gk18o2HTdj7I2H+JfS8E6Oujx2Un/rXKpMrpjpxRO9HRx0XOB+j6rdVrE3up7nf0j0OShaeS8luzDGNJ9tlxqaPtEcFgelHPmShbFQ0A/rk+i2MNA+bYTot0RquSNEbgCdgXyzI6F4Kf5/KFquqcdJ2mS5jHa/pftHfWd4BEWI/9cqyp/cclyytODXEvdjxEbLah6yO6aso0+NZkmRjRiXDrW2Gz02EX8Vb5cyNv0WNA4AADyASGoY8Xa5rhwII8kRQ3NHpdyflEhjXmGY4COWzS4/UdfRd3XvwWK6T+jL5R/Xcnjqa2I9Z2OyZrY7P9YLYHbqOy2Tz36JKLKLXOawQVGtsrBa5/wDkaMHDjr4qN9Gme9TTVRyRlO/XMwgkJJLsLhpd9IFuLXeG5EUm6Ks/DlWlPWgNqYToTAC1/VeBsvY3Gwg8FlM4Mxqaru4t6uQ/TYACT9YanePtVdU0P6szs0GdmKtYXFo1XeHO1fexk+JVzr5c0OFivaGeSB2nE4g8FRmcmaU9C75waUZPZkF7HgfVdbesHzz8Ni2KqaVkrCyRoc1wsQRcFVTnpmA6lvLBd8P0m4l0fftLePt3qumpi3tNyW5wrHW1Fop9Tth2H2P5wUL555xXZryDcGxGIINiO47O/ZqXXn4/nuXKhrTq4MxM8hVsEUrgJ2ju6wDaPrbx47VLlrrT1Lo3Nex2i5pBaQdRGrnwV45qZxNracPFg8dmRvqu+B1j8laU0+mNF2a59jmFCmd18Q7Jz4H2KzKIilrNIiIiIhKKHdJecHyen6phtJNcYawwekfH0fEr4e8MaXFSaWndUzNiZmfw+Sg2fmcnyyoIabwx3bHuPrO8fcBZRvnniuOeecE55+G1UrnFxuV1angZTxtiZkE554LxyscD2r47d6z+b2Q31k7YmYbXu9Vo1k8dnjZW3lXMimnpG02joiMfNOA7TDv43OsbV9sp3SgkKDWYxDQyNjfrvnbYN/wqCX1pKt8T2vjcWvabtcNYK9eXchS0cximbYjUdjhsLTtCx6iEFpsc1eNcyVmk2xaeYV55jZ8sr2aD7NqGjtN2OHrM/EbO5StazUlW+J7XxuLXtN2uGsFXdmNnyyvZoPs2oaO03Y4esz8RsVvTVOn2XZ+q57jmBmmJngHY2j+349FK1jJc26V1S2qdCw1DRZshHaAsRh4E+1ZNFOWUVN9HcBr84MoVkwxgJZED9G5dE23dGwjvcVkM/ek2odVfqzJLC+rJ0XyYWYbXcGaWFwNbjg3HbqsvKL3MhkdG3SkDHFoAF3OAJaBvJKrroUzOmpWVFRWROZVzSEEvtpFlmuJFvWe437huRFi4OgeSoAkyllCaSU4uDTcDeA6Qm/sC+r/0f4mHToq6eF49E4Gx72Fp1r7fpBR1rqSIU4eafSd8o0L3+j1ekBjo30uF7X2KOfo6trBPMbP+SOju4uvomS4DNC+s20r22WvsRFmM3ukKuyVVtoMtdpjrCKp4E2aXO+ky+sntN2rjp9yUYzR5QiB6yKQMc5u4fOR6txa7H6ylfTBmk7KGTnCKMyTxOa+EDWcQ14He0nDgFmsxo5hk6lbUsc2ZkTWPa+17t7IvidYAPiiL6uyBR1UkNY+Fj5mtY6OQ4uaPTbY8C4nxWZRERFwRdcoiKps/8yvkzjPAPmXHtNA/Zn/8nZu1blCeeeC2LqIGyNcx4DmuBDgdRBwIKpDO/Nw0NQWC5jd2onHaNxPrDVfu3qsqYdHtNyW/wLFTUN6iU9oZHePceiwnPPFZbNbLzqKoZICdHASAfSYfhrHELEc6ufZ4rnnnnFRAS03C0csTZWFjxcHUVsXBM17Q5pu1wBBG0HELuq86KsvlzXUrzfR7cV/V+k0dxxtsuVYauo3h7Q5cqrqR1JO6J2zLiNiIiL0UJFRmeWWTVVcj/otOgz7LSR5m54XVsZ55X+S0cjwbPI0Gfadhh3C58FRar6x+TVs+jNL9dQe4ff7c0555xTnn47E555w2KQ5jZC+V1bWuF42duTcQLWB7z7RdQmtLjYLWzzNgjdI/IC6sXo+zc+S0we4fOygOd9Vv0W8MDc8SpSiK7Y0NAaFyapqH1ErpX5n85LD5zZsxV8JjkFnDFjxrYeG8bxtVE5dyFLRzGKYWI1HY4bC07QtjliM5s2Yq+ExyCzhix41sPDeN42qNU0wlFxmrvBsZdRO6uTXGeXEfcLXhfWkq3xPa+Nxa9pu1w1gr15dyFLRTGKYWI1HY4bC07QseqUgtNiultcyVmk2xaeYV55jZ8Mr2aD7NqGjtN2OHrM/EbFK1rRQV0kEjZInFr2G7SNnOqyvHMvPWPKEdjZk7R22b/rM3t93sJt6Wp0+y7P1XO8cwQ0pM8A7Bz/x+FJkRFOWWXiy3+7TfdP8A5SsH0Xf6IovuW+8rOZa/dpvun/ylYPou/wBEUX3LfeURSlERERERERERERYLPLIArKV7APnG9qM2+kNncRh7NyzqL5c0OFivWGV0MjZGZg3WuJFuefb4LjnnnBSzpGyEKaq02izJu2ODvpj24+Kid+fdztVI9pY4tK6zTTtqImytyI/PJe3I2VHU08czdbCCeI+kPEXHFX/BMHta5uIcAR3HELXTnnnDYrh6M8rddRhhPahOhx0dbPLDwUujfYlqzXSal0o2zjMaj3HLyPqpaiIrJYZVv0u1/wCxhGrtSO/lbf8AxKuVJ+kit6yveL4RhrB4DSNvF2tRfnnnBU07tKQldSwiHqqONvC/nrXPPw/LzVs9FmSurpXSnXM7D7LSWj/FpFVMBzzyVsDkWh6inii9RjWnvAx817UjbuJ3Ks6Sz6FO2IfqPIfNl7URFZrAIiIiLEZzZsxV8JjkFnDFjxrYeG8bxtVEZdyFLRTGKYWI1HY4bC07Qtjlh85s2Iq+Hq5BZwxY8a2HhvG8bVEqaYSi4zWiwbGXUTurk1xnlxH3C15X3oMovgkbJE4se03BHOI4KP5XilkqpKdj7Mhe5jnNvYlpLSd5FxgF0/oqz13eSrepaz63WPctn/MJakH+Gh02ZXLgAd9gQbhbJ5l58RV8diQydo7bL6/rNvrb7vYTJOubvHtC1HOa8Yx6xwt3JTDJPZbI+tvqe5nU6I4tBsSNuNirWCUPFgb24LB4ph8lK/TcwMDjqGkD82W1mWpW/JpsR+yft+qVhOi1w/VNEL49S33lQDJPQLk+qhZNDWzvikGkxwDBcatRbcG9wQvRL+jvHG0upq2eOUeg4gWvrx0LO9hUhUyuFFWPRTnjUmebJeUDpVNNfRecS9gIB0j9Ii4IdtaeCs5EREREREREREREUV6SclddROcPShPWDu1OHsN/BU3z8efYtiaqnEjHMdqe0tPcRY+9a8zwGNzmHW0lp7wbc7lW1jbODlu+jM+lC+I/pNx4/I5rpz8Ofapp0VV+hVujvhIw/wATTceRcoVzzzistmnW9TWwPvYdYAe53ZPkVGidovBV7iEPXUsjN4PmNY5q+USyK7XJ1QOcc2nVzuO2V/HU4jkLHc8/HbqX2q/2j/tO958uK+XPPOCoTrK7FE3RY1o2AL3ZCg06mBuu8rAf4hfy9i2AVFZmMBrqcHV1gPsuR5jDer1VjRjskrE9KHf1o28PU/CIiKasmiIiIi6SmzSeBXddJ/Rd3H3IiorobzYgr6Kt67CQzDRkwu06JI8LuNxt8AsPlzI0lHKYpbXGog4OGwtO0LH5HP8A7cr/APi4f+lTXJf6PdNPTRS/KZg6SJj7aLLAuaHbr2uVFnpmy68ir3CsbloAWW0m7r2seB1+Kg9QwPY5t7XBHtCh0mRZg7R0CeI1e1SrLvRu6imMUznAjUcLOGwtO0LHf0UZ67vJRInsguNLl8rQ11NPigZIYcsiJBrB/wDKvXoUroWZPZTdZ89GXOe1x9ZxN2fVxt333qw+vb6w9oWpH9FGeu7yXry1mtSRZP6+OaQ1DZGsfE/RtZwcdJlsSMB3exTIqhj+ze57rLO4hhFRTgzdXos/7B1vHVqVm1rRHnjCWYdZDd/H5p49zW+xXEqWd/aqi/4Zn/0yK6VJVGiIiIiIiIiIiIiozPal6uvqBvfpfxgO/HxV5qmOklhGUJL7WsI7tED8CodYOwO9afoy4iqc3e37hRfnnnBdmP0SCNhv7MeR4rjn4flvXDtR8VWLfq/f1pw/xfkuFW10Vj/EFYH+UM38vlRKq/aP+273nzXx55/Be/L0GhVTtwFpXjAYW0jbw4eK8PPPx2qvOordRu0mAjcFmsyj/X6f7f4FXoqBzdkDauncdQlj/mA53K/lY0Z7JWI6UN/rsPD7/KIiKasoiIiIi6T+i7uPuXddJ/Rd3H3Ii11zEzcnyhkOugpwHSOqoiAXBos0NJxPBTKijzrhjZGyOk0WNaxtyy9mgNF+1uC+f6OH7pVffj+QL59M1SG1sYc3THyV+iC94DHl57YDHAFwDbY4Yoi+WX8hZy1zAyeGkNjdpBYHN32Olt2hV9lnI2U6OQxzxsa61xiCCN7SDYhXD0QzgvqwxvVx2p3tj03uaxzmP09EvJOJaDrUwzmzYir4THILOGLHjWw8N43jao80QcLgC/FW+HYg6Bwjke8R/wCJtbjtWr+lW7meXxXwraSrmbovDLXvgQsjnnkeSjq5IZm3c0M0cTYg6Z0m2Oo2XXIZ7L92ngLk2u1psL8SoLiYxpaIv3fK1UTY6yQwdbIWm/673tfZo2sbb1Mc3MufLM5KKQt0XNg0HC+F2xSgkcCr/WpdPXSQZSikicWvaLtI2YO8uC2OzLz1jyhHY2ZO0dtm/wCsze33ewmbFMDotdmRdZivw18ZlliHYa8t7suWtSZERSVSoiIiIiIiIqZ6SpCcoSD1Wxjyvj4lXMqPz8qusr5yNjg3+FoafMHvUOsPYHetN0ZbeqcdzT6hYDn4/n5I7bzsXPPPOCBt8N+HPw8VWLoCmWKKe/qBn+zj/hHwXKsOocsL/NYtyrLpDo+rr5dz9F48RY+YOPgo3zz8NmtWH0u0NnwS72uYe8HSHkT7FXiiTN0ZCFqMKm62jjdwt5avsuzHkEEaxiO/WOdq2EydWCaKOQanta72gFa9c/HnZsVv9GGVBLR9WfShcWn7Ju5vvI8F70brOLd6qOk0GnA2UfpPI/ICl6Iis1gkREREXSf0Xdx9y7rpP6Lu4+5EVR/o4fulV9+P5As50iZkVNbUtlhjikb8ndFZ8royx5fpB40WuDrAkWOGKwf6OH7pVffj+QKQ9M2d1Tk2ijlpXBj3zBhJaHdnQe7AOw1tCIvbmBmvPSOqHzMiiEvVNjjjkfIGtja5ty54BNy66mKp3oy6S66spsoyVD2PdTQ9ZEdBrbHRlNjo2uLtCjOZXTHlSoyhTQyysdHJKxjx1TBcONji0AgoinPSD0d1FbUyyRxQytljiDXPmdG+J8fWA2AYQ4OEmo7t4CrOozZqMnvfFUMDHF2kNEktLbAAtcRiMFn+krpbylR5Snp4JGMijLQ0dWwnFjHEkuBN7uKsnJ9A3LeSqeSpAEr4w8PaLaL9RIG42xb+SjVEPWN1Zq6wfERRzgya2+nH4+613m/fmfZ/ByktBXyQSNkicWPabgjnEcFic4siyUeVRDKO01usanAh1iOBXuVXPdujvsFu8JcyYTkWLTI7uIICvjMrPSPKEdjZk7R22b/rM3t93sJky1poK+SCRskTix7TcEc4jgr1zOzvjyhFcWbM0DrGbj6zd7T5alYU1T1nZdn6rJY5gppD10I7B/1+N3kpCiIpqy6IiIi6TShrS44AAk9wxK16rqsyyvkOt7nOPiSfx8FcnSDlTqKGSxs6T5tv970v8AKpT8vy59qrqx2sNW56MQaMb5jtNh4fvyTnnnFZLNuj66rgZvkbfuB0j5A4+CxvPx52bFMei2h060v2RMcfF1mjyJ9iiRt0ngLQ103U00km4Hz2c1b10RFeLkqjufuSPlNFIALuZ843+7r/AMN1Sa2NcLixVDZzZHNJVSRWs0G7OLDi23hhwIKr6xmsOW16M1V2vpzs1j0P2WK5+H5ealfRxloU9WGuNmTDQO4Ovdh9uH95RTnnnFcg21a+bY7+OxQmO0XBwWpqYG1ETonZEWWxyLAZl5xCtpmuJ+cZ2ZBx2HuIx9qz6u2uDhcLk08LoJDG/MakREX0vJF0n9F3cfcu66T+i7uPuRFUf6OH7pVffj+QKb9IVLk2SmaMqOa2HrAWEue3t2da2hjfR0vNQj9HD90qvvx/IFmunDNqpr6GKOliMr2zh7mggEN0JG37RG1wRF6cxqHIccNT+r3RujLf61d73dizvS6zU22lw1rGZu0+bHyqL5IYPlGmOqs6W+nstpm193FYPopzBrqelykyeExOqIeriDy3tO0ZRsJsLuGJUczJ6I8q0+UKWWWn0I45mPe7rIjYNNzgHElEU/z1yXm2+skdXvY2pOj1gEkoOoaOkGGwOjbwsrAyFFAymibS6PUBjeq0TcaFuzY7e9UN0o9G2UqnKlRNBTPkikLC1zSyxsxjTrdcG7SrqzDyXJS5OpYZhoyMiaHi4NjiSLjDaiKrM9cjNrM6IoHEtD4BiNhEcpB44jUsFl3IUtFMYphYjUdjhsLTtCl2Vf7Y033P+XMrIzmzYir4THILOGLHjWw8N43jaolTT9aLjNaDBcYNC/QfrYc+B3+615XqyZlOSmlbLE4te04H3g7wdy+2XchS0UximbYjUdjhsLTtCx6pdbTxXTAY547ixaR4EFX9mfnhHlCK4s2Vo+cZu4t3tPlqUgWteS8qSU0rZYnFr2nA+8HeDuV6Zn54R5QiuLNlaPnGbuLd7T5alcU1T1nZdn6rnON4IaM9dDrjP+vxuPgeMgRFjM48tNo6d8ptcCzAfpPPojjj5AqYSALlZyON0jwxouTqCrnpSy11tQ2Fp7MI7W7Tdr9gsO+6hXPx59i7TSl7i5xu5xJJ3k4k/n4LpzzzgqSR+m4uXWaOmbTQNibsH781zz8Py81bXRbknqqUynXM64+y24b56RVWZPoXTysiYLueQ0eO/htO9bA0VK2KNkbfRY0NHcBZSqRl3F25Z/pLVaELYBm43PcPn0X2REVksGigvSnkHrIW1DR2osH8WE6/A+RKnS6yRhwIIuCLEHaDgV8SMD2lpUujqnUszZm7OY2rXLnnnBOefhtWczwzfNFUuYL9W7tRH6pOrvBw44XWDVI5pabFdWhlbNGJGZHWFm80s5HUM4frjd2ZG31t3jiDqPeNqu+lqWysa9hDmuALSNoK12554qa9H2egpj1E5+Zcey7/AGbjv+od+w+Kl002idF2SzuO4WahvXxDtDPiPcfmxWyi4BuuVZrAIuk/ou7j7l3XSf0Xdx9yIqj/AEcP3Sq+/H8gUt6Us+JMkUrJoo2SOfKI7PJAA0Xuv2cT6NvFRL9HD90qvvx/IFP89MyoMrQNhqDI1rXiQGMgG4Dm/SaRazjsRFEMwOlubKFPXSywRtNLF1jQwus/syGx0r2xZr4qP5qdPVVV1tPTvp4WtlkawlpfcaRtcXJCnmbHRdRZNjqI43SubUs6uTrHt9GzhZui1tjZ5UWzW6Nsjw5ScyGWpdUURZI5ry0MBNi3EMGlrBwKIvNn704VGT6+amjp4nNi0RpPL7kljXk9kgD0reCs/NPLZraKCoLQwyxtcWg3AJ124XCiucnQtQZQqZKmWScPlsXBj2BuDQ0WuwnUBtUyyJkeOjp46eK/VxNDG6RubDed6Iqtyr/bGm+5/wAuZXAqfyr/AGxpvuf8uZXAiLD5z5sRV8PVyCzhix41sPDeN42qicu5Clo5jFMLEajscNhadoWxyxGc2bMVfCY5BZwxY8a2HhvG8bVEqaYSi4zWiwbGXUTurk1xnlxH3C14XqyXlSSmlbLE4te04H3g7wdy+2XchS0cximFiNR2OGwtO0LHql1tPFdKBjnjuLFpHgQVfuaGeMVfFfBkrB84y+r6w3t921Vvn1nQayezD8zGSGbnHUX+OoHYO9Q2GdzCS1xaSCDYkXBwINthGxethJGOvnz4KY6pdIzRPiqGmwOGjqHTt1j9I3b/AI4LtzyPw8VxzzzinPPBe/IeSH1c7Ima3HtH1Wj0ie4fhvXkASbBWr3tY0ucbAaypp0U5Bu51U4YNuyPiT6Z8BhwuVZi89BQsgjbHGLMYLNHx3nbdehXMUfVtsuV4hWGsqHSnLZ3bEREXqoCIiIixGc+brK2AxusHC5jd6rvgdRG5UbV0r4nuY8Fr2mzhtBHOHBbEqJ58ZmNrGGSMAVDRh9ceq78ColTDpjSGa0mB4qKV3UynsHLgfY7fPeqc554LlcuYQSCCCDYjaDqN+PHwXW4+HP4bFVroN1OMyM/zTAQVBLotTH6zHuB3s8wrTgnbI0OY4OaRcEG4I4LXTnnnFZ/NjPGahdZvbiJ7UZOHe0/RPHVsKmQ1Oj2XZLMYrgTZyZYNTto2H2PJXguk/ou7j7ljMg50U9a28T+1btMOD294294wWVe24I34KyBDhcLCyRPicWPBBG9VD+jh+6VX34/kCtyZ1muI2A+5U50CVjaeauoZCGytl0mgnF2jpRvtvtYHxVySNuCN4IX6vNa/wCU8v1FbkeilqZDJJ+sg3SIaMADYdkAL1Z0fvecX/Dw++JZTK/RnVU2TaWmiHyl7K4TPLBYBhBuTpHYvJlbJ0lTlDL8MLS+R8EIa0WuT80cL8ERZbN/OGojq8h0zJCIJaEOkZZtnERPIJJF/ojUditlV7kPMKbrslVT3CM0lIIpIiDpaRjc04g2wLvJWEiKn8q/2xpvuf8ALmVwKmqCpFdnc58eLKaNzS4aiWs0Df8A5khHgrlRERFjctZwwUbNKZ4G5oxc77LdZ9y/CQBcr7jjdI4NYLk7l8c6M2oa6EslwIuWP2sO/u3jaqArqXqpHM0mv0SRpNN2usbXadoUxzqz9mrLsZeKH1QcXfbI2cBh3qKloPPPs2KoqnMkd2V0jAqSoo4iJnajk3d48d2S+UMFsTr58191xfnnkrnnn47NSjgWV4XaWtctaSbC5JNhvv8AFXTmRmoKKG7gDM8AvPqjYwcB5nwWG6P8xxEG1FQ35w4xsI9AbCR63DZ36p6rOmg0e05YPHsVEx/h4T2Rmd/DuHqiIimrKIiIiIiIiIiIiKJZ5ZiMqwZIgGTgeD+DuPH2qmMo5NkZIQ7SY9t2lpwLe747cFsosLnHmnBWt+cGi8DsyN9Id+8cD4WUSWn0jpNzWiw3GTC3qai5ZsO1vwqAirQBZ1xawub22WxI13w4L1Ag6tvPI261786MypqZ3zrMLjRkFyx1tV8RjuBsVg6cPjvpYtAOrVhYADFV7m+BW2hqC4A6nNORH3XvjlLSHNJaRiCCQR3EY+PgpjkPpPqIezOBOzeey8eNrHuI8VBo6sONhe97HVgdt9i+3PPPevxr3MOor6mp6esbaRocPTxzCkWdeTqPKM4rKGpNDXixvJdrHkDRF3NuGOthfURrG1emLN/Otwu3KEDgdRDmEeUKivPP47ti+sFW+P0HuZ9lxHuKlNrCPqCz0/RiJ2uF5Hfr9vupP/RvOz/fof4mf9lfJmZ+dDXOe2rpw93pOHVhzratIiC58V46TPeuj9GoeR9ch4/xAm2KyDOk2vAtpMPEsF/LBewq2bQVWP6M1QPZc0+J9lz/AEazs/36H+Jn/ZXSXNDOmUaElfGGOwcWvAIG2xZEHewhdj0n1xHpRjuYPxPsXiqs+66TXUOA+rot4a2i/wCa/TVs4o3o1VE9pzR4n2Vi5hZgU+R4XNY4vkfYzSuw0iL2AH0Wi5w9pXqyln7RQEgyh7hgRGNLHbiMPNUzU10spvJI95PrOJ951rz8/Dn2rxdWH9IVlB0YjGuZ5PcLc9anWW+lSaS7adoib6xs5/h9EeahM9Q6Rxc9xc463OcST4nHx2al8+fjzs2Lo+oA442w2HiornufmVoaekp6Rto2gevnmvpzyPw8V5HVwJs3HVc7r4Ai4xF9u1fIzSFxA2ag08Ra9zi21hfXicFmcjZsSVUloYy83FyfRZa+JJwbr1DwQNR89wXA2AzJ1fnFYqkpHucC4HS1WG3YLWJ3236lbuY/R+IgJ6pt5DiyM6mcXDa7hs79WZzUzIhomhxtJMRi8j0eDL6hx1lSRT4qex0n5rG4ljWm0wU1w3adp9h6oiIpizCIiIiIiIiIiIiIiIiIiIi+c8DZGlr2hzSLEEXBHEFQDOHoqa676R2iTj1b/R/uu1juN1YaLzfG1/1BTKSunpHXidbeNh8FrjlnNSWmfoyRmIggm47DrbiMCPHwWPAljsLFwBN9RwvcaON9WGPBbNzQteNFzQ4HWCAR7CoplfozpJsYwYHfU9Hxafwsoj6Zw+k371pqbHoXH+q0sO9uXl+6pSOtwu4HbqF8BY38L2X2ZVMcbBwva9t43jeO5TbKXRLUtN4zHMBqx0T7HYd+OKj1ZmTVwEudTyg20dIDSAGJFiLgataiujIzBWggr4pLaEjT42PkVi+vbj2hgbHEYH42XYOHt1fhz7V55MlW13B+sDrG3YdupdH0fo2IwvtO038e++K87N3qWHy/28+K9hPPvv8Aj5Lq6UDbjr48D5a9S87aY6rga8QMTffs+CR5OxBBva+wns7sDsSw3r9L5NjV9DVN1DE7rW47di6msANjhjY3thh7OB7xZZSizPqZraMEr7WAOiW23Ymw1bb8FIsm9E9U7B/VxC9zc6R4mzb+9ejYycgVDlro4v8Akka3x1+WahDg4k4nDUBvBu32jBeqiyG+ok0Y4zIXfRDcOJdw2Yq2sk9FtNFjMXTu3Hst9gNz4lS6lo44m6MbGsbuaAB5KQylcczZUdV0ggbcRNLzx1D3PJVzkDoqcbOq36I/2bCCf7ztQ8ParEoaCOBgjiYGMGoDnE8V6EUyOJsf0hZisxCesN5Xatwy8kREXqoCIiIiIiIiIiIiIiIiIiIiIiIiIiIiIiIiIEREWKyts/vKs/gERQ58wtVg/wBB8PuuT8VPs3vQZ9hv8oRF+Q5r1xX/AIgpEURFNWQREREREREREREREREREREREREX/9k="/>
          <p:cNvSpPr>
            <a:spLocks noChangeAspect="1" noChangeArrowheads="1"/>
          </p:cNvSpPr>
          <p:nvPr/>
        </p:nvSpPr>
        <p:spPr bwMode="auto">
          <a:xfrm>
            <a:off x="63500" y="-1038225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5608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800" y="1844824"/>
            <a:ext cx="381000" cy="381000"/>
          </a:xfrm>
          <a:prstGeom prst="rect">
            <a:avLst/>
          </a:prstGeom>
          <a:noFill/>
        </p:spPr>
      </p:pic>
      <p:pic>
        <p:nvPicPr>
          <p:cNvPr id="18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988840"/>
            <a:ext cx="381000" cy="381000"/>
          </a:xfrm>
          <a:prstGeom prst="rect">
            <a:avLst/>
          </a:prstGeom>
          <a:noFill/>
        </p:spPr>
      </p:pic>
      <p:pic>
        <p:nvPicPr>
          <p:cNvPr id="19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1772816"/>
            <a:ext cx="381000" cy="381000"/>
          </a:xfrm>
          <a:prstGeom prst="rect">
            <a:avLst/>
          </a:prstGeom>
          <a:noFill/>
        </p:spPr>
      </p:pic>
      <p:pic>
        <p:nvPicPr>
          <p:cNvPr id="20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980728"/>
            <a:ext cx="381000" cy="381000"/>
          </a:xfrm>
          <a:prstGeom prst="rect">
            <a:avLst/>
          </a:prstGeom>
          <a:noFill/>
        </p:spPr>
      </p:pic>
      <p:pic>
        <p:nvPicPr>
          <p:cNvPr id="21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836712"/>
            <a:ext cx="381000" cy="381000"/>
          </a:xfrm>
          <a:prstGeom prst="rect">
            <a:avLst/>
          </a:prstGeom>
          <a:noFill/>
        </p:spPr>
      </p:pic>
      <p:pic>
        <p:nvPicPr>
          <p:cNvPr id="28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052736"/>
            <a:ext cx="381000" cy="381000"/>
          </a:xfrm>
          <a:prstGeom prst="rect">
            <a:avLst/>
          </a:prstGeom>
          <a:noFill/>
        </p:spPr>
      </p:pic>
      <p:pic>
        <p:nvPicPr>
          <p:cNvPr id="25616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437112"/>
            <a:ext cx="360041" cy="394716"/>
          </a:xfrm>
          <a:prstGeom prst="rect">
            <a:avLst/>
          </a:prstGeom>
          <a:noFill/>
        </p:spPr>
      </p:pic>
      <p:pic>
        <p:nvPicPr>
          <p:cNvPr id="29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5373216"/>
            <a:ext cx="360041" cy="394716"/>
          </a:xfrm>
          <a:prstGeom prst="rect">
            <a:avLst/>
          </a:prstGeom>
          <a:noFill/>
        </p:spPr>
      </p:pic>
      <p:pic>
        <p:nvPicPr>
          <p:cNvPr id="30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6" y="3212976"/>
            <a:ext cx="360041" cy="394716"/>
          </a:xfrm>
          <a:prstGeom prst="rect">
            <a:avLst/>
          </a:prstGeom>
          <a:noFill/>
        </p:spPr>
      </p:pic>
      <p:pic>
        <p:nvPicPr>
          <p:cNvPr id="31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2348880"/>
            <a:ext cx="360041" cy="394716"/>
          </a:xfrm>
          <a:prstGeom prst="rect">
            <a:avLst/>
          </a:prstGeom>
          <a:noFill/>
        </p:spPr>
      </p:pic>
      <p:pic>
        <p:nvPicPr>
          <p:cNvPr id="32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2492896"/>
            <a:ext cx="360041" cy="394716"/>
          </a:xfrm>
          <a:prstGeom prst="rect">
            <a:avLst/>
          </a:prstGeom>
          <a:noFill/>
        </p:spPr>
      </p:pic>
      <p:pic>
        <p:nvPicPr>
          <p:cNvPr id="33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4509120"/>
            <a:ext cx="360041" cy="394716"/>
          </a:xfrm>
          <a:prstGeom prst="rect">
            <a:avLst/>
          </a:prstGeom>
          <a:noFill/>
        </p:spPr>
      </p:pic>
      <p:pic>
        <p:nvPicPr>
          <p:cNvPr id="34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861048"/>
            <a:ext cx="360041" cy="394716"/>
          </a:xfrm>
          <a:prstGeom prst="rect">
            <a:avLst/>
          </a:prstGeom>
          <a:noFill/>
        </p:spPr>
      </p:pic>
      <p:pic>
        <p:nvPicPr>
          <p:cNvPr id="35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2132856"/>
            <a:ext cx="360041" cy="394716"/>
          </a:xfrm>
          <a:prstGeom prst="rect">
            <a:avLst/>
          </a:prstGeom>
          <a:noFill/>
        </p:spPr>
      </p:pic>
      <p:pic>
        <p:nvPicPr>
          <p:cNvPr id="37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2780928"/>
            <a:ext cx="360041" cy="394716"/>
          </a:xfrm>
          <a:prstGeom prst="rect">
            <a:avLst/>
          </a:prstGeom>
          <a:noFill/>
        </p:spPr>
      </p:pic>
      <p:pic>
        <p:nvPicPr>
          <p:cNvPr id="38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005064"/>
            <a:ext cx="360041" cy="394716"/>
          </a:xfrm>
          <a:prstGeom prst="rect">
            <a:avLst/>
          </a:prstGeom>
          <a:noFill/>
        </p:spPr>
      </p:pic>
      <p:pic>
        <p:nvPicPr>
          <p:cNvPr id="39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620688"/>
            <a:ext cx="360041" cy="394716"/>
          </a:xfrm>
          <a:prstGeom prst="rect">
            <a:avLst/>
          </a:prstGeom>
          <a:noFill/>
        </p:spPr>
      </p:pic>
      <p:pic>
        <p:nvPicPr>
          <p:cNvPr id="40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5013176"/>
            <a:ext cx="360041" cy="3947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467544" y="3284984"/>
            <a:ext cx="8064896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2"/>
          <p:cNvSpPr txBox="1">
            <a:spLocks noChangeArrowheads="1"/>
          </p:cNvSpPr>
          <p:nvPr/>
        </p:nvSpPr>
        <p:spPr bwMode="auto">
          <a:xfrm rot="19980990">
            <a:off x="-223473" y="401842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Représentation - Presse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5" name="ZoneTexte 2"/>
          <p:cNvSpPr txBox="1">
            <a:spLocks noChangeArrowheads="1"/>
          </p:cNvSpPr>
          <p:nvPr/>
        </p:nvSpPr>
        <p:spPr bwMode="auto">
          <a:xfrm>
            <a:off x="467544" y="2060848"/>
            <a:ext cx="1800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4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Février 2011</a:t>
            </a:r>
          </a:p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La Provence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908720"/>
            <a:ext cx="4114809" cy="519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1556792"/>
            <a:ext cx="2031746" cy="467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467544" y="3284984"/>
            <a:ext cx="8064896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2"/>
          <p:cNvSpPr txBox="1">
            <a:spLocks noChangeArrowheads="1"/>
          </p:cNvSpPr>
          <p:nvPr/>
        </p:nvSpPr>
        <p:spPr bwMode="auto">
          <a:xfrm>
            <a:off x="467544" y="2060848"/>
            <a:ext cx="1800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4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Mars 2011</a:t>
            </a:r>
          </a:p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Direct Matin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32656"/>
            <a:ext cx="514350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 descr="http://upload.wikimedia.org/wikipedia/fr/a/ac/Logo_direct_mat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764704"/>
            <a:ext cx="2000529" cy="600159"/>
          </a:xfrm>
          <a:prstGeom prst="rect">
            <a:avLst/>
          </a:prstGeom>
          <a:noFill/>
        </p:spPr>
      </p:pic>
      <p:sp>
        <p:nvSpPr>
          <p:cNvPr id="8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9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2"/>
          <p:cNvSpPr txBox="1">
            <a:spLocks noChangeArrowheads="1"/>
          </p:cNvSpPr>
          <p:nvPr/>
        </p:nvSpPr>
        <p:spPr bwMode="auto">
          <a:xfrm rot="19980990">
            <a:off x="-223473" y="401842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Représentation - Presse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467544" y="3284984"/>
            <a:ext cx="8064896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2"/>
          <p:cNvSpPr txBox="1">
            <a:spLocks noChangeArrowheads="1"/>
          </p:cNvSpPr>
          <p:nvPr/>
        </p:nvSpPr>
        <p:spPr bwMode="auto">
          <a:xfrm>
            <a:off x="467544" y="2060848"/>
            <a:ext cx="1800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4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Juin 2011</a:t>
            </a:r>
          </a:p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Le Dauphiné Libéré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484784"/>
            <a:ext cx="5379048" cy="4175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5445224"/>
            <a:ext cx="1904762" cy="495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9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2"/>
          <p:cNvSpPr txBox="1">
            <a:spLocks noChangeArrowheads="1"/>
          </p:cNvSpPr>
          <p:nvPr/>
        </p:nvSpPr>
        <p:spPr bwMode="auto">
          <a:xfrm rot="19980990">
            <a:off x="-223473" y="401842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Représentation - Presse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467544" y="3284984"/>
            <a:ext cx="8064896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2"/>
          <p:cNvSpPr txBox="1">
            <a:spLocks noChangeArrowheads="1"/>
          </p:cNvSpPr>
          <p:nvPr/>
        </p:nvSpPr>
        <p:spPr bwMode="auto">
          <a:xfrm>
            <a:off x="467544" y="2060848"/>
            <a:ext cx="1800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4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Février 2012</a:t>
            </a:r>
          </a:p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Le Dauphiné Libéré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620688"/>
            <a:ext cx="3047619" cy="5798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772816"/>
            <a:ext cx="1904762" cy="495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9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2"/>
          <p:cNvSpPr txBox="1">
            <a:spLocks noChangeArrowheads="1"/>
          </p:cNvSpPr>
          <p:nvPr/>
        </p:nvSpPr>
        <p:spPr bwMode="auto">
          <a:xfrm rot="19980990">
            <a:off x="-223473" y="401842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Représentation - Presse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467544" y="3284984"/>
            <a:ext cx="8064896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9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2"/>
          <p:cNvSpPr txBox="1">
            <a:spLocks noChangeArrowheads="1"/>
          </p:cNvSpPr>
          <p:nvPr/>
        </p:nvSpPr>
        <p:spPr bwMode="auto">
          <a:xfrm rot="19980990">
            <a:off x="-223473" y="401842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Réseaux sociaux – Echanges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69634" name="Picture 2" descr="http://findmyblogway.com/wp-content/uploads/2011/08/Email-Li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332656"/>
            <a:ext cx="1296144" cy="1296144"/>
          </a:xfrm>
          <a:prstGeom prst="rect">
            <a:avLst/>
          </a:prstGeom>
          <a:noFill/>
        </p:spPr>
      </p:pic>
      <p:pic>
        <p:nvPicPr>
          <p:cNvPr id="69636" name="Picture 4" descr="http://www.dailyactu.com/wp-content/uploads/2011/11/facebook-sp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32656"/>
            <a:ext cx="1944216" cy="1296144"/>
          </a:xfrm>
          <a:prstGeom prst="rect">
            <a:avLst/>
          </a:prstGeom>
          <a:noFill/>
        </p:spPr>
      </p:pic>
      <p:pic>
        <p:nvPicPr>
          <p:cNvPr id="696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1772816"/>
            <a:ext cx="6323810" cy="4926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467544" y="3284984"/>
            <a:ext cx="8064896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grpSp>
        <p:nvGrpSpPr>
          <p:cNvPr id="30" name="Groupe 29"/>
          <p:cNvGrpSpPr/>
          <p:nvPr/>
        </p:nvGrpSpPr>
        <p:grpSpPr>
          <a:xfrm>
            <a:off x="467544" y="1556792"/>
            <a:ext cx="8136904" cy="4291912"/>
            <a:chOff x="467544" y="1556792"/>
            <a:chExt cx="8136904" cy="4291912"/>
          </a:xfrm>
        </p:grpSpPr>
        <p:sp>
          <p:nvSpPr>
            <p:cNvPr id="6" name="ZoneTexte 2"/>
            <p:cNvSpPr txBox="1">
              <a:spLocks noChangeArrowheads="1"/>
            </p:cNvSpPr>
            <p:nvPr/>
          </p:nvSpPr>
          <p:spPr bwMode="auto">
            <a:xfrm>
              <a:off x="467544" y="2060848"/>
              <a:ext cx="165618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27 janvier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CCROM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8" name="ZoneTexte 2"/>
            <p:cNvSpPr txBox="1">
              <a:spLocks noChangeArrowheads="1"/>
            </p:cNvSpPr>
            <p:nvPr/>
          </p:nvSpPr>
          <p:spPr bwMode="auto">
            <a:xfrm>
              <a:off x="2267744" y="2060848"/>
              <a:ext cx="136815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14 avril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CCROM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15" name="ZoneTexte 2"/>
            <p:cNvSpPr txBox="1">
              <a:spLocks noChangeArrowheads="1"/>
            </p:cNvSpPr>
            <p:nvPr/>
          </p:nvSpPr>
          <p:spPr bwMode="auto">
            <a:xfrm>
              <a:off x="5436096" y="2060848"/>
              <a:ext cx="144016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4 juillet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CCROM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17" name="ZoneTexte 2"/>
            <p:cNvSpPr txBox="1">
              <a:spLocks noChangeArrowheads="1"/>
            </p:cNvSpPr>
            <p:nvPr/>
          </p:nvSpPr>
          <p:spPr bwMode="auto">
            <a:xfrm>
              <a:off x="6948264" y="2060848"/>
              <a:ext cx="165618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30 novembre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CCROM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18" name="ZoneTexte 2"/>
            <p:cNvSpPr txBox="1">
              <a:spLocks noChangeArrowheads="1"/>
            </p:cNvSpPr>
            <p:nvPr/>
          </p:nvSpPr>
          <p:spPr bwMode="auto">
            <a:xfrm>
              <a:off x="6948264" y="4077072"/>
              <a:ext cx="165618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31 janvier 2012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CCROM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13314" name="Picture 2" descr="http://www.ccrom.org/images/logo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9592" y="1556792"/>
              <a:ext cx="822960" cy="475488"/>
            </a:xfrm>
            <a:prstGeom prst="rect">
              <a:avLst/>
            </a:prstGeom>
            <a:noFill/>
          </p:spPr>
        </p:pic>
        <p:pic>
          <p:nvPicPr>
            <p:cNvPr id="19" name="Picture 2" descr="http://www.ccrom.org/images/logo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55776" y="1556792"/>
              <a:ext cx="822960" cy="475488"/>
            </a:xfrm>
            <a:prstGeom prst="rect">
              <a:avLst/>
            </a:prstGeom>
            <a:noFill/>
          </p:spPr>
        </p:pic>
        <p:pic>
          <p:nvPicPr>
            <p:cNvPr id="20" name="Picture 2" descr="http://www.ccrom.org/images/logo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24128" y="1556792"/>
              <a:ext cx="822960" cy="475488"/>
            </a:xfrm>
            <a:prstGeom prst="rect">
              <a:avLst/>
            </a:prstGeom>
            <a:noFill/>
          </p:spPr>
        </p:pic>
        <p:pic>
          <p:nvPicPr>
            <p:cNvPr id="21" name="Picture 2" descr="http://www.ccrom.org/images/logo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08304" y="1556792"/>
              <a:ext cx="822960" cy="475488"/>
            </a:xfrm>
            <a:prstGeom prst="rect">
              <a:avLst/>
            </a:prstGeom>
            <a:noFill/>
          </p:spPr>
        </p:pic>
        <p:pic>
          <p:nvPicPr>
            <p:cNvPr id="22" name="Picture 2" descr="http://www.ccrom.org/images/logo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80312" y="5373216"/>
              <a:ext cx="822960" cy="475488"/>
            </a:xfrm>
            <a:prstGeom prst="rect">
              <a:avLst/>
            </a:prstGeom>
            <a:noFill/>
          </p:spPr>
        </p:pic>
      </p:grpSp>
      <p:grpSp>
        <p:nvGrpSpPr>
          <p:cNvPr id="28" name="Groupe 27"/>
          <p:cNvGrpSpPr/>
          <p:nvPr/>
        </p:nvGrpSpPr>
        <p:grpSpPr>
          <a:xfrm>
            <a:off x="3707904" y="1484784"/>
            <a:ext cx="1656184" cy="1407061"/>
            <a:chOff x="3707904" y="1484784"/>
            <a:chExt cx="1656184" cy="1407061"/>
          </a:xfrm>
        </p:grpSpPr>
        <p:sp>
          <p:nvSpPr>
            <p:cNvPr id="10" name="ZoneTexte 2"/>
            <p:cNvSpPr txBox="1">
              <a:spLocks noChangeArrowheads="1"/>
            </p:cNvSpPr>
            <p:nvPr/>
          </p:nvSpPr>
          <p:spPr bwMode="auto">
            <a:xfrm>
              <a:off x="3707904" y="2060848"/>
              <a:ext cx="165618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23-25 mai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Salon </a:t>
              </a:r>
              <a:r>
                <a:rPr lang="fr-FR" sz="2400" dirty="0" err="1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Métohydrex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23928" y="1484784"/>
              <a:ext cx="1152128" cy="556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" name="Groupe 28"/>
          <p:cNvGrpSpPr/>
          <p:nvPr/>
        </p:nvGrpSpPr>
        <p:grpSpPr>
          <a:xfrm>
            <a:off x="5508104" y="4077072"/>
            <a:ext cx="1368152" cy="1782929"/>
            <a:chOff x="5508104" y="4077072"/>
            <a:chExt cx="1368152" cy="1782929"/>
          </a:xfrm>
        </p:grpSpPr>
        <p:sp>
          <p:nvSpPr>
            <p:cNvPr id="16" name="ZoneTexte 2"/>
            <p:cNvSpPr txBox="1">
              <a:spLocks noChangeArrowheads="1"/>
            </p:cNvSpPr>
            <p:nvPr/>
          </p:nvSpPr>
          <p:spPr bwMode="auto">
            <a:xfrm>
              <a:off x="5508104" y="4077072"/>
              <a:ext cx="136815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5 juillet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SMF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13317" name="Picture 5" descr="http://www2.ademe.fr/servlet/getImg?img=39B489F948781D3EF28DBAAB60FDC4D41129128891844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24128" y="5517232"/>
              <a:ext cx="971178" cy="342769"/>
            </a:xfrm>
            <a:prstGeom prst="rect">
              <a:avLst/>
            </a:prstGeom>
            <a:noFill/>
          </p:spPr>
        </p:pic>
      </p:grpSp>
      <p:grpSp>
        <p:nvGrpSpPr>
          <p:cNvPr id="27" name="Groupe 26"/>
          <p:cNvGrpSpPr/>
          <p:nvPr/>
        </p:nvGrpSpPr>
        <p:grpSpPr>
          <a:xfrm>
            <a:off x="467544" y="4077072"/>
            <a:ext cx="1656184" cy="1745536"/>
            <a:chOff x="467544" y="4077072"/>
            <a:chExt cx="1656184" cy="1745536"/>
          </a:xfrm>
        </p:grpSpPr>
        <p:sp>
          <p:nvSpPr>
            <p:cNvPr id="7" name="ZoneTexte 2"/>
            <p:cNvSpPr txBox="1">
              <a:spLocks noChangeArrowheads="1"/>
            </p:cNvSpPr>
            <p:nvPr/>
          </p:nvSpPr>
          <p:spPr bwMode="auto">
            <a:xfrm>
              <a:off x="467544" y="4077072"/>
              <a:ext cx="165618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16-17 mars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Colloque SHF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13320" name="Picture 8" descr="http://www.shf-hydro.org/maj/phototheque/photos/charte/logo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7584" y="5229200"/>
              <a:ext cx="1000125" cy="593408"/>
            </a:xfrm>
            <a:prstGeom prst="rect">
              <a:avLst/>
            </a:prstGeom>
            <a:noFill/>
          </p:spPr>
        </p:pic>
      </p:grpSp>
      <p:pic>
        <p:nvPicPr>
          <p:cNvPr id="26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ZoneTexte 2"/>
          <p:cNvSpPr txBox="1">
            <a:spLocks noChangeArrowheads="1"/>
          </p:cNvSpPr>
          <p:nvPr/>
        </p:nvSpPr>
        <p:spPr bwMode="auto">
          <a:xfrm rot="19897677">
            <a:off x="-223473" y="401842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Représentation – GT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ccrom.org/images/logo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988840"/>
            <a:ext cx="1714500" cy="990601"/>
          </a:xfrm>
          <a:prstGeom prst="rect">
            <a:avLst/>
          </a:prstGeom>
          <a:noFill/>
        </p:spPr>
      </p:pic>
      <p:sp>
        <p:nvSpPr>
          <p:cNvPr id="10" name="ZoneTexte 2"/>
          <p:cNvSpPr txBox="1">
            <a:spLocks noChangeArrowheads="1"/>
          </p:cNvSpPr>
          <p:nvPr/>
        </p:nvSpPr>
        <p:spPr bwMode="auto">
          <a:xfrm>
            <a:off x="2411760" y="260648"/>
            <a:ext cx="6192688" cy="156966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buFontTx/>
              <a:buChar char="-"/>
            </a:pP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 Développer la culture de l’observation météorologique</a:t>
            </a:r>
          </a:p>
          <a:p>
            <a:pPr algn="ctr">
              <a:buFontTx/>
              <a:buChar char="-"/>
            </a:pP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 Renforcer les échanges entre les gestionnaires de réseaux</a:t>
            </a:r>
          </a:p>
          <a:p>
            <a:pPr algn="ctr">
              <a:buFontTx/>
              <a:buChar char="-"/>
            </a:pP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 Diffuser des normes et des recommandations sur l’implantation des réseaux</a:t>
            </a:r>
          </a:p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- Proposer des solutions pour améliorer la diffusion des données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1" name="Flèche droite 10"/>
          <p:cNvSpPr/>
          <p:nvPr/>
        </p:nvSpPr>
        <p:spPr>
          <a:xfrm rot="5400000">
            <a:off x="5256076" y="3176972"/>
            <a:ext cx="504056" cy="28803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2"/>
          <p:cNvSpPr txBox="1">
            <a:spLocks noChangeArrowheads="1"/>
          </p:cNvSpPr>
          <p:nvPr/>
        </p:nvSpPr>
        <p:spPr bwMode="auto">
          <a:xfrm>
            <a:off x="4644008" y="3645024"/>
            <a:ext cx="1728192" cy="46166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Recommandations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grpSp>
        <p:nvGrpSpPr>
          <p:cNvPr id="35" name="Groupe 34"/>
          <p:cNvGrpSpPr/>
          <p:nvPr/>
        </p:nvGrpSpPr>
        <p:grpSpPr>
          <a:xfrm>
            <a:off x="179512" y="4365104"/>
            <a:ext cx="8424936" cy="830997"/>
            <a:chOff x="179512" y="4365104"/>
            <a:chExt cx="8424936" cy="830997"/>
          </a:xfrm>
        </p:grpSpPr>
        <p:sp>
          <p:nvSpPr>
            <p:cNvPr id="13" name="ZoneTexte 2"/>
            <p:cNvSpPr txBox="1">
              <a:spLocks noChangeArrowheads="1"/>
            </p:cNvSpPr>
            <p:nvPr/>
          </p:nvSpPr>
          <p:spPr bwMode="auto">
            <a:xfrm>
              <a:off x="179512" y="4365104"/>
              <a:ext cx="1728192" cy="83099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2006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Séries de données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14" name="ZoneTexte 2"/>
            <p:cNvSpPr txBox="1">
              <a:spLocks noChangeArrowheads="1"/>
            </p:cNvSpPr>
            <p:nvPr/>
          </p:nvSpPr>
          <p:spPr bwMode="auto">
            <a:xfrm>
              <a:off x="2411760" y="4365104"/>
              <a:ext cx="1728192" cy="83099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2007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Bonnes pratiques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15" name="ZoneTexte 2"/>
            <p:cNvSpPr txBox="1">
              <a:spLocks noChangeArrowheads="1"/>
            </p:cNvSpPr>
            <p:nvPr/>
          </p:nvSpPr>
          <p:spPr bwMode="auto">
            <a:xfrm>
              <a:off x="4644008" y="4365104"/>
              <a:ext cx="1728192" cy="83099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2008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Vigilance &amp; alerte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16" name="ZoneTexte 2"/>
            <p:cNvSpPr txBox="1">
              <a:spLocks noChangeArrowheads="1"/>
            </p:cNvSpPr>
            <p:nvPr/>
          </p:nvSpPr>
          <p:spPr bwMode="auto">
            <a:xfrm>
              <a:off x="6876256" y="4365104"/>
              <a:ext cx="1728192" cy="83099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2009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Météo &amp; nature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251520" y="5445224"/>
            <a:ext cx="8352928" cy="1226810"/>
            <a:chOff x="251520" y="5445224"/>
            <a:chExt cx="8352928" cy="1226810"/>
          </a:xfrm>
        </p:grpSpPr>
        <p:sp>
          <p:nvSpPr>
            <p:cNvPr id="17" name="ZoneTexte 2"/>
            <p:cNvSpPr txBox="1">
              <a:spLocks noChangeArrowheads="1"/>
            </p:cNvSpPr>
            <p:nvPr/>
          </p:nvSpPr>
          <p:spPr bwMode="auto">
            <a:xfrm>
              <a:off x="4644008" y="5445224"/>
              <a:ext cx="1728192" cy="83099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2012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Météo &amp; montagne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cxnSp>
          <p:nvCxnSpPr>
            <p:cNvPr id="19" name="Connecteur droit 18"/>
            <p:cNvCxnSpPr/>
            <p:nvPr/>
          </p:nvCxnSpPr>
          <p:spPr>
            <a:xfrm>
              <a:off x="251520" y="5805264"/>
              <a:ext cx="8352928" cy="0"/>
            </a:xfrm>
            <a:prstGeom prst="line">
              <a:avLst/>
            </a:prstGeom>
            <a:ln w="1905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8" name="Picture 4" descr="http://t0.gstatic.com/images?q=tbn:ANd9GcQRdrWfC5203SdayWDMwBVyxNEbl1pWwjE-2zyvLkO8jGlp8Sc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3528" y="5661248"/>
              <a:ext cx="847725" cy="338138"/>
            </a:xfrm>
            <a:prstGeom prst="rect">
              <a:avLst/>
            </a:prstGeom>
            <a:noFill/>
          </p:spPr>
        </p:pic>
        <p:pic>
          <p:nvPicPr>
            <p:cNvPr id="1030" name="Picture 6" descr="http://www.alloboulotbobo.fr/images/images/EDF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835696" y="5589240"/>
              <a:ext cx="348204" cy="464271"/>
            </a:xfrm>
            <a:prstGeom prst="rect">
              <a:avLst/>
            </a:prstGeom>
            <a:noFill/>
          </p:spPr>
        </p:pic>
        <p:pic>
          <p:nvPicPr>
            <p:cNvPr id="1032" name="Picture 8" descr="http://www.qualigouv.eu/site/telechargements/Logo%20ONF_word%20transp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67744" y="5445224"/>
              <a:ext cx="864108" cy="419100"/>
            </a:xfrm>
            <a:prstGeom prst="rect">
              <a:avLst/>
            </a:prstGeom>
            <a:noFill/>
          </p:spPr>
        </p:pic>
        <p:pic>
          <p:nvPicPr>
            <p:cNvPr id="1034" name="Picture 10" descr="http://www.obs.ujf-grenoble.fr/risknat/pages/universites/UEE2010/logo_RTM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267744" y="5877272"/>
              <a:ext cx="864096" cy="405384"/>
            </a:xfrm>
            <a:prstGeom prst="rect">
              <a:avLst/>
            </a:prstGeom>
            <a:noFill/>
          </p:spPr>
        </p:pic>
        <p:pic>
          <p:nvPicPr>
            <p:cNvPr id="1036" name="Picture 12" descr="http://www.bioeconature.com/images/annonces/129/image1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259632" y="5517232"/>
              <a:ext cx="475275" cy="605668"/>
            </a:xfrm>
            <a:prstGeom prst="rect">
              <a:avLst/>
            </a:prstGeom>
            <a:noFill/>
          </p:spPr>
        </p:pic>
        <p:pic>
          <p:nvPicPr>
            <p:cNvPr id="1038" name="Picture 14" descr="LTHE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203848" y="5589240"/>
              <a:ext cx="557213" cy="480060"/>
            </a:xfrm>
            <a:prstGeom prst="rect">
              <a:avLst/>
            </a:prstGeom>
            <a:noFill/>
          </p:spPr>
        </p:pic>
        <p:pic>
          <p:nvPicPr>
            <p:cNvPr id="1040" name="Picture 16" descr="http://a0.twimg.com/profile_images/1747627516/LGGE-rond2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851920" y="5517232"/>
              <a:ext cx="603505" cy="612284"/>
            </a:xfrm>
            <a:prstGeom prst="rect">
              <a:avLst/>
            </a:prstGeom>
            <a:noFill/>
          </p:spPr>
        </p:pic>
        <p:pic>
          <p:nvPicPr>
            <p:cNvPr id="1042" name="Picture 18" descr="http://www.mecenova.org/pics/data/associations/logos/215-1-150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516216" y="5517232"/>
              <a:ext cx="832104" cy="593568"/>
            </a:xfrm>
            <a:prstGeom prst="rect">
              <a:avLst/>
            </a:prstGeom>
            <a:noFill/>
          </p:spPr>
        </p:pic>
        <p:pic>
          <p:nvPicPr>
            <p:cNvPr id="1044" name="Picture 20" descr="http://ete.lesarcs.com/resources/block/a3/thumbs/2403_0_4dcd2cda68ecd__1305291993.jp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452320" y="5517232"/>
              <a:ext cx="967264" cy="580073"/>
            </a:xfrm>
            <a:prstGeom prst="rect">
              <a:avLst/>
            </a:prstGeom>
            <a:noFill/>
          </p:spPr>
        </p:pic>
        <p:pic>
          <p:nvPicPr>
            <p:cNvPr id="28" name="Picture 4" descr="http://meteo.orcieres.free.fr/logoromma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948264" y="6165304"/>
              <a:ext cx="889000" cy="506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ZoneTexte 30"/>
            <p:cNvSpPr txBox="1"/>
            <p:nvPr/>
          </p:nvSpPr>
          <p:spPr>
            <a:xfrm>
              <a:off x="1259632" y="6093296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 smtClean="0">
                  <a:solidFill>
                    <a:schemeClr val="bg1"/>
                  </a:solidFill>
                </a:rPr>
                <a:t>SPCAN</a:t>
              </a:r>
              <a:endParaRPr lang="fr-FR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3" name="Connecteur droit avec flèche 32"/>
          <p:cNvCxnSpPr/>
          <p:nvPr/>
        </p:nvCxnSpPr>
        <p:spPr>
          <a:xfrm>
            <a:off x="1691680" y="6453336"/>
            <a:ext cx="5184576" cy="0"/>
          </a:xfrm>
          <a:prstGeom prst="straightConnector1">
            <a:avLst/>
          </a:prstGeom>
          <a:ln w="63500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32" name="ZoneTexte 2"/>
          <p:cNvSpPr txBox="1">
            <a:spLocks noChangeArrowheads="1"/>
          </p:cNvSpPr>
          <p:nvPr/>
        </p:nvSpPr>
        <p:spPr bwMode="auto">
          <a:xfrm rot="19897677">
            <a:off x="-223473" y="401842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Représentation – GT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467544" y="3284984"/>
            <a:ext cx="8064896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grpSp>
        <p:nvGrpSpPr>
          <p:cNvPr id="2" name="Groupe 29"/>
          <p:cNvGrpSpPr/>
          <p:nvPr/>
        </p:nvGrpSpPr>
        <p:grpSpPr>
          <a:xfrm>
            <a:off x="467544" y="1556792"/>
            <a:ext cx="8136904" cy="4291912"/>
            <a:chOff x="467544" y="1556792"/>
            <a:chExt cx="8136904" cy="4291912"/>
          </a:xfrm>
        </p:grpSpPr>
        <p:sp>
          <p:nvSpPr>
            <p:cNvPr id="6" name="ZoneTexte 2"/>
            <p:cNvSpPr txBox="1">
              <a:spLocks noChangeArrowheads="1"/>
            </p:cNvSpPr>
            <p:nvPr/>
          </p:nvSpPr>
          <p:spPr bwMode="auto">
            <a:xfrm>
              <a:off x="467544" y="2060848"/>
              <a:ext cx="165618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27 janvier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CCROM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8" name="ZoneTexte 2"/>
            <p:cNvSpPr txBox="1">
              <a:spLocks noChangeArrowheads="1"/>
            </p:cNvSpPr>
            <p:nvPr/>
          </p:nvSpPr>
          <p:spPr bwMode="auto">
            <a:xfrm>
              <a:off x="2267744" y="2060848"/>
              <a:ext cx="136815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14 avril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CCROM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15" name="ZoneTexte 2"/>
            <p:cNvSpPr txBox="1">
              <a:spLocks noChangeArrowheads="1"/>
            </p:cNvSpPr>
            <p:nvPr/>
          </p:nvSpPr>
          <p:spPr bwMode="auto">
            <a:xfrm>
              <a:off x="5436096" y="2060848"/>
              <a:ext cx="144016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4 juillet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CCROM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17" name="ZoneTexte 2"/>
            <p:cNvSpPr txBox="1">
              <a:spLocks noChangeArrowheads="1"/>
            </p:cNvSpPr>
            <p:nvPr/>
          </p:nvSpPr>
          <p:spPr bwMode="auto">
            <a:xfrm>
              <a:off x="6948264" y="2060848"/>
              <a:ext cx="165618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30 novembre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CCROM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18" name="ZoneTexte 2"/>
            <p:cNvSpPr txBox="1">
              <a:spLocks noChangeArrowheads="1"/>
            </p:cNvSpPr>
            <p:nvPr/>
          </p:nvSpPr>
          <p:spPr bwMode="auto">
            <a:xfrm>
              <a:off x="6948264" y="4077072"/>
              <a:ext cx="165618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31 janvier 2012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CCROM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13314" name="Picture 2" descr="http://www.ccrom.org/images/logo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99592" y="1556792"/>
              <a:ext cx="822960" cy="475488"/>
            </a:xfrm>
            <a:prstGeom prst="rect">
              <a:avLst/>
            </a:prstGeom>
            <a:noFill/>
          </p:spPr>
        </p:pic>
        <p:pic>
          <p:nvPicPr>
            <p:cNvPr id="19" name="Picture 2" descr="http://www.ccrom.org/images/logo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555776" y="1556792"/>
              <a:ext cx="822960" cy="475488"/>
            </a:xfrm>
            <a:prstGeom prst="rect">
              <a:avLst/>
            </a:prstGeom>
            <a:noFill/>
          </p:spPr>
        </p:pic>
        <p:pic>
          <p:nvPicPr>
            <p:cNvPr id="20" name="Picture 2" descr="http://www.ccrom.org/images/logo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24128" y="1556792"/>
              <a:ext cx="822960" cy="475488"/>
            </a:xfrm>
            <a:prstGeom prst="rect">
              <a:avLst/>
            </a:prstGeom>
            <a:noFill/>
          </p:spPr>
        </p:pic>
        <p:pic>
          <p:nvPicPr>
            <p:cNvPr id="21" name="Picture 2" descr="http://www.ccrom.org/images/logo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08304" y="1556792"/>
              <a:ext cx="822960" cy="475488"/>
            </a:xfrm>
            <a:prstGeom prst="rect">
              <a:avLst/>
            </a:prstGeom>
            <a:noFill/>
          </p:spPr>
        </p:pic>
        <p:pic>
          <p:nvPicPr>
            <p:cNvPr id="22" name="Picture 2" descr="http://www.ccrom.org/images/logo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380312" y="5373216"/>
              <a:ext cx="822960" cy="475488"/>
            </a:xfrm>
            <a:prstGeom prst="rect">
              <a:avLst/>
            </a:prstGeom>
            <a:noFill/>
          </p:spPr>
        </p:pic>
      </p:grpSp>
      <p:grpSp>
        <p:nvGrpSpPr>
          <p:cNvPr id="3" name="Groupe 27"/>
          <p:cNvGrpSpPr/>
          <p:nvPr/>
        </p:nvGrpSpPr>
        <p:grpSpPr>
          <a:xfrm>
            <a:off x="3707904" y="1484784"/>
            <a:ext cx="1656184" cy="1407061"/>
            <a:chOff x="3707904" y="1484784"/>
            <a:chExt cx="1656184" cy="1407061"/>
          </a:xfrm>
        </p:grpSpPr>
        <p:sp>
          <p:nvSpPr>
            <p:cNvPr id="10" name="ZoneTexte 2"/>
            <p:cNvSpPr txBox="1">
              <a:spLocks noChangeArrowheads="1"/>
            </p:cNvSpPr>
            <p:nvPr/>
          </p:nvSpPr>
          <p:spPr bwMode="auto">
            <a:xfrm>
              <a:off x="3707904" y="2060848"/>
              <a:ext cx="165618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23-25 mai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Salon </a:t>
              </a:r>
              <a:r>
                <a:rPr lang="fr-FR" sz="2400" dirty="0" err="1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Métohydrex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23928" y="1484784"/>
              <a:ext cx="1152128" cy="5568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4" name="Groupe 28"/>
          <p:cNvGrpSpPr/>
          <p:nvPr/>
        </p:nvGrpSpPr>
        <p:grpSpPr>
          <a:xfrm>
            <a:off x="5508104" y="4077072"/>
            <a:ext cx="1368152" cy="1782929"/>
            <a:chOff x="5508104" y="4077072"/>
            <a:chExt cx="1368152" cy="1782929"/>
          </a:xfrm>
        </p:grpSpPr>
        <p:sp>
          <p:nvSpPr>
            <p:cNvPr id="16" name="ZoneTexte 2"/>
            <p:cNvSpPr txBox="1">
              <a:spLocks noChangeArrowheads="1"/>
            </p:cNvSpPr>
            <p:nvPr/>
          </p:nvSpPr>
          <p:spPr bwMode="auto">
            <a:xfrm>
              <a:off x="5508104" y="4077072"/>
              <a:ext cx="1368152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5 juillet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SMF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13317" name="Picture 5" descr="http://www2.ademe.fr/servlet/getImg?img=39B489F948781D3EF28DBAAB60FDC4D41129128891844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24128" y="5517232"/>
              <a:ext cx="971178" cy="342769"/>
            </a:xfrm>
            <a:prstGeom prst="rect">
              <a:avLst/>
            </a:prstGeom>
            <a:noFill/>
          </p:spPr>
        </p:pic>
      </p:grpSp>
      <p:grpSp>
        <p:nvGrpSpPr>
          <p:cNvPr id="23" name="Groupe 26"/>
          <p:cNvGrpSpPr/>
          <p:nvPr/>
        </p:nvGrpSpPr>
        <p:grpSpPr>
          <a:xfrm>
            <a:off x="467544" y="4077072"/>
            <a:ext cx="1656184" cy="1745536"/>
            <a:chOff x="467544" y="4077072"/>
            <a:chExt cx="1656184" cy="1745536"/>
          </a:xfrm>
        </p:grpSpPr>
        <p:sp>
          <p:nvSpPr>
            <p:cNvPr id="7" name="ZoneTexte 2"/>
            <p:cNvSpPr txBox="1">
              <a:spLocks noChangeArrowheads="1"/>
            </p:cNvSpPr>
            <p:nvPr/>
          </p:nvSpPr>
          <p:spPr bwMode="auto">
            <a:xfrm>
              <a:off x="467544" y="4077072"/>
              <a:ext cx="1656184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16-17 mars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Colloque SHF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13320" name="Picture 8" descr="http://www.shf-hydro.org/maj/phototheque/photos/charte/logo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27584" y="5229200"/>
              <a:ext cx="1000125" cy="593408"/>
            </a:xfrm>
            <a:prstGeom prst="rect">
              <a:avLst/>
            </a:prstGeom>
            <a:noFill/>
          </p:spPr>
        </p:pic>
      </p:grpSp>
      <p:grpSp>
        <p:nvGrpSpPr>
          <p:cNvPr id="31" name="Groupe 30"/>
          <p:cNvGrpSpPr/>
          <p:nvPr/>
        </p:nvGrpSpPr>
        <p:grpSpPr>
          <a:xfrm>
            <a:off x="2195736" y="4077072"/>
            <a:ext cx="3168352" cy="1800200"/>
            <a:chOff x="2195736" y="4077072"/>
            <a:chExt cx="3168352" cy="1800200"/>
          </a:xfrm>
        </p:grpSpPr>
        <p:sp>
          <p:nvSpPr>
            <p:cNvPr id="11" name="ZoneTexte 2"/>
            <p:cNvSpPr txBox="1">
              <a:spLocks noChangeArrowheads="1"/>
            </p:cNvSpPr>
            <p:nvPr/>
          </p:nvSpPr>
          <p:spPr bwMode="auto">
            <a:xfrm>
              <a:off x="2195736" y="4077072"/>
              <a:ext cx="151216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12 mai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Stage </a:t>
              </a:r>
              <a:r>
                <a:rPr lang="fr-FR" sz="2400" dirty="0" err="1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météopole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sp>
          <p:nvSpPr>
            <p:cNvPr id="12" name="ZoneTexte 2"/>
            <p:cNvSpPr txBox="1">
              <a:spLocks noChangeArrowheads="1"/>
            </p:cNvSpPr>
            <p:nvPr/>
          </p:nvSpPr>
          <p:spPr bwMode="auto">
            <a:xfrm>
              <a:off x="3707904" y="4077072"/>
              <a:ext cx="1656184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23 juin 2011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Rencontres transfrontalières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13318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11760" y="5301208"/>
              <a:ext cx="1025143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3" name="Picture 1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779912" y="5517232"/>
              <a:ext cx="1508571" cy="349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4" name="AutoShape 6" descr="data:image/jpeg;base64,/9j/4AAQSkZJRgABAQAAAQABAAD/2wCEAAkGBg8SDxEPDxAUEhEPDxAQDQ8PDxIQEBAQFRIVFBQQEhIXGyYeHBkjGRIYHy8gIycpLiwtFR4yNTwqNyYrLCoBCQoKBQUFDQUFDSkYEhgpKSkpKSkpKSkpKSkpKSkpKSkpKSkpKSkpKSkpKSkpKSkpKSkpKSkpKSkpKSkpKSkpKf/AABEIAMIBAwMBIgACEQEDEQH/xAAcAAEAAgIDAQAAAAAAAAAAAAAABwgFBgEDBAL/xABIEAACAgEBBAUGCgcECwAAAAAAAQIDBBEFByExBhITQWEIIjJRcZMUUlSBgpGSobHRFSNCVWJy0zOUwdIYJCU0RFNjorLCw//EABQBAQAAAAAAAAAAAAAAAAAAAAD/xAAUEQEAAAAAAAAAAAAAAAAAAAAA/9oADAMBAAIRAxEAPwCcQAAAAAAAAAAAAAAAAAAAAAA67MmEfSnGP80kvxA7AddeRCXoyjL+WSf4HYABoPS/fPs3AtlRrPIvg9LK8dRca5d8Z2SaSfgtWu/Q+ehm+jZ+0LljdWePfPhVG7quFr+LCafpeDS17tQJAAAAAAAAAAAAAAAAAAAAAAAAAAAAAAAAAANF3k71MfZcOzgldmTjrXRr5tafKy5rio+pc34cwNo290jxMKp35d0aoLk5Pzpv4sILjJ+CRDHSnyjLJNw2bjqEeK7fJXWm/GNSei+dv2EUdIOkmVm3PIy7ZWzfLV+bCPxIR5Rj4IxgGwbW3gbVyW+3zr5J66wjY6q/dw0j9xgZTb4tt+16nyAPqM2uTa9j0Mxs3pptLHWlGbkVrRrqxum46fyt6fcYUAbVu66Hvam0I407JQh1J3ZFkdHPqR0T0173KUVq/XrxNr3m7of0ZVDOwbrJ1VzgrVY12tEm/wBXbGcUvN63Dkmnpz14a7um6UxwNpwtsajXdVZjznL0a+vo4Tl/Cpwhq+5amZz9obUuhlZe0651Ro2TLAsssg4Ry7ZWt0Ja8JTUrFPWOq0q63eBPnQrb3w3Z2Llv0rqYuzTl2sdYWafTjIzZG24DKc9ixi+VWVkQXgm42fjYySQAAAAAAAAAAAAAAAAAAAAAAAAAAAAGJ6U9JKcDEtzL35tUfNinpKyb4Qrj4t/VxfcBrm9LeRDZeP1a9J5l6ax63xUFyd9i+KnyXe+Hc9Ku52dbdbO66bsssk52Tm9ZSk+bbPX0j6Q35uVbl5EtbLZa6L0YR5Rrgu6KXBGMAA5S14L5idN1+4+PVhmbWhq2lKnCkuEV3SyF3v+Du7/AFIIx6K7t9p7Q87Gx32Wunwi19nT46SfpfRTJDwvJqucU79oQhLvjVjysXzSlKP4E711qKUYpKMUlGKSSSXJJLkj6Agq/wAmien6vaMW+5TxWl9asf4EZdM+g+Xsy9U5UU1NOVN1bcqrYrn1W0nqtVqmtVqvWi4Rqe87ogto7NtpjHW+tdtiPv7WKfmfSWsfpJ9wFSDsnkTcVGU5OMfRi5Nxj7F3HxKLTaa0aejT4NP1M4Ash5Osv9k2r1Z1v31VEpkZ+T7gTr2O5yWivyrrK/GCUK9ftVy+okwAAAAAAAAAAAAAAAAAAAAAAAAAAABWjfj06eZmvDplrjYUnHg+FmRysn4peivZJ95Me9npj+j9m2ThLTIyNaMXR8VOSfWs+jHV+3q+sqi2BwAbxum6Avaeb+sT+C43Vsyn8fj5lKfrlo9fBPwA3rcfuvWkNrZsNf2sCqS4eGTJf+P2vik4nzXWopRikoxSUYpaJJcEku5H0AAAAAARHvD3Exy755eBbCm21uV1NqkqZzfOyMopuLfNrRpt68DXuj/k5ZLtjLPyao0ppyhjOc7Jrvj1pRio+3iT6AOjAwa6aoUUwUK6oRhXCPKMYrRJHeAAAAAAAAAAAAAAAAAAAAAA8u1M1U0XXtaqmqy1r1qEHLT7gPHt/pXg4UVLMya6etxjGUtZy/lrWsn8yNPv3+bEi3pZdPxjjyWv2tCuG2ttX5eRZk5E3O22TlKT7vVGK7orkl3JHhAso/KG2P8AFyfcQ/qHD8ojZHxMr3Ff9QrYAN23rdP47UzITpU441FahRCxKMutLzrJyim0m3oufKCNJAAE3bv97GxNm4NeLGvJdn9pk2Kiv9ZdL0mv1vJaKK8IohEAWS/0iNkf8vK9xX/VOV5Q+yPiZXuK/wCoVsAFlP8ASH2P8TK9xD+oF5Q2x/i5PuIf1CtYAstHyhNj+rJXi6I/5zdOjPTDB2hW7MO+NijorI6OFlbfLrwkk1yfHk9OBTU2zdXtm3G2xhyrbSuvhj2xXKddslFxa7+LUvbFAW3AAAAAAAAAAAAAAAAAAAAAAAAOu+iM4ShNaxnFxmnycWtGvqZ2ACpXTvdvmbOyJxdU7MbrN0ZMYuUJV68FNpaRmlzT+bVGqxx5vlGT9kWy75xoBSaOzb3ypsfsrk/8DryMWyt6WQlBtapTi4trlro/YXdKrb6dsfCNtZOj1jj9TGh4dmvPXvJTA0YAzvQfYXwzaWJitaxtvj2q/wClHz7P+yMgMetiZT4rHu0fFPsbPyOf0HlfJ7vc2fkXUUdOC+Y5ApV+g8r5Pd7mz8h+g8r5Pd7mz8i6oApV+g8r5Pd7mz8h+g8r5Pd7mz8i6oApUthZb4LGu9xZ+RKm5zdTlvLq2hm1Soqx32lFdsXGy21ei+o+MYxfnavm0vEsCAAAAAAAAAAAAAAAAAAAAAAAAAABw3pxfdzA5BXrp1v7y7Lp07MapohJxWR1Yzuu04dePW1UYvu4a9+q5LRLd422Jc9o5PzXzj+DAt9bYoxcm9FFOTfqS4tlKNqZruvuvfO62y16+ucnL/E993TPac04zz8qUZJqUXlWtNPg011uRhgBLHk6bLU9pX3tarHxWovTlO2Sin9mM185E57tmbcysbrPGyLaOvp1+xtnX1tNdOt1WtdNX9YF1QU6XT3a37xyv71b/mOxbw9r/vHK/vNn5gXBGpUBbyNsfvLJ9/P8z6W8vbP7xyffSAt6Cs3Q/fltLGuisy15WM5JWxsUXbCPfOua0eq9UtU/DmWVxsiFkI2VyUoWRjOElylGS1Ul7UwOwAAAAAAAAAAAAAAAAAAAAAAAAAADw7dx52YmRXX6dmPdCvTn15VyUfvaPcAKOyi09Hwa4NPmn6jgs10u3F7Pzb55Fc54ttjcrVUozqnN8XPs3yb79Gl4GBr8mrH/AGs+1/y0Qj+MmBAYJm6dbkMPA2ZkZleRfZZSq3GM+zUH1rYQeqUdeUn3kMgACW92e5/D2ngLKtvvhPtrK5Rr7Pqebpo/Oi3ykBEgLCvybsD5Xk/VV/lPl+Tbhd2ZkfZq/ICvgLAvybMP5bf7us+H5NeL8uu9zX+YEBRWr0XH1IuV0OwbKdnYVFq0sqxKIWJ81ONcU4v2Ph8xqfRHchs7BujkSlPJuralU7uqq65LlONcVxkvW29O4kQAAAAAAAAAAAAAAAAAAAAAAAAAAAAAAAADVd6eL2mxc+PqxpT921Z/6lRi7O1cFXY91EuV1NlUvZODi/xKV5OPKucq5rSVcpQmvVKL0a+tAdRYfyb85S2flUa8asvr6eqNlcUvvrl9RXglPyetvKnaVmLN6RzadIep21azivsuwCyAAAAAAAAANS6e7yMTZdWtr7TImtacWDXXl/FN/sw17382pAu2d9e2b7HOGT8HhrrCrHhGMYrxk05P52BacEHbr9999mRDC2pKMu2koUZSioSjY+EYWqPBpvRKSS0b46p6qcQAAAAAAAAAAAAAAAAAAAAAAAAAAAFWt9fRt4m17pxjpVmf6zW+7rSf62Ovr66b09UkWlNF3v8AQd7R2e+yjrk4vWuxkuc+Hn0/SSWnjGIFVj0bOz7KLq76ZdWymyNlcl3Si9U/uOiUWno+a5o4At70C6dY+08WN1bUbopLKo186qz2d8Ho9H3rxTRsxSnY+2sjFujfi2yqtjynB6PTvi1ya8HqiWNg+Ufkwio5uJC7Th2tE3TN+Lg04t+zqgT8CJ6fKO2W15+PlxfelCmS+vtEebP8pLCSfwfDvsfd2sq6V9cXNgTCRlvL3zUYKni4bjdmcYyfpVY773N/tTXxFy7/AFOKOle+vambGVcZrFplqnDG1U5L1TtfnfVomaC2B6No7SuyLZ332Sstsl1rLJvWUn+Xdp3HmAA+q9dVprrr5unPXu0Lt4fW7Kvr+n1Idf8Am6q1+8gXc5ukstsq2lnQ6lMGrMSia86+S4xtmnyrT4pftcO7nYAAAAAAAAAAAAAAAAAAAAAAAAAAAAAAAg3fPulk5WbTwK3LrNzzceC1evN31xXPXnJfP69IOLxkYdPtx2LmuWRhOOLkyblOPV/1e6T5uUVxhLxj86fMCtYNi6Sbv9pYLl8KxZqEX/bQXaUNdz7SPBex6M17QDgAAAfUYNtJJtt6JJatv1JG8dFtzW1cxpul41L53ZSdfD+Gr039SXiBpNFE5yjCEXOc2owhCLlKUnySS4tk8bsNx6q6mZtWKlZwlThvSUK+9Su7pS/h5Lv15Ldug267A2YlOuPa5LWk8q1Lr8earjyhH2cfW2biAAAAAAAAAAAAAAAAAAAAAAAAAAAAAAAAAAAHDRgtpdA9l5DbuwceUnzn2MYzf046P7zPADR7NymwX/wWn8uRkL/6HZj7m9hQaawYtr49t819Up6fcboAMdszo5hY3+7YtNPjVTCD+0lqZEAAAAAAAAAAAAAAAAAAAAAAAAAAAAAAAAAAAAAAAAAAAAAAAAAAAAAAAAAAAAAAAAAAAAP/2Q=="/>
          <p:cNvSpPr>
            <a:spLocks noChangeAspect="1" noChangeArrowheads="1"/>
          </p:cNvSpPr>
          <p:nvPr/>
        </p:nvSpPr>
        <p:spPr bwMode="auto">
          <a:xfrm>
            <a:off x="63500" y="-893763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8136" name="AutoShape 8" descr="data:image/jpeg;base64,/9j/4AAQSkZJRgABAQAAAQABAAD/2wCEAAkGBg8SDxEPDxAUEhEPDxAQDQ8PDxIQEBAQFRIVFBQQEhIXGyYeHBkjGRIYHy8gIycpLiwtFR4yNTwqNyYrLCoBCQoKBQUFDQUFDSkYEhgpKSkpKSkpKSkpKSkpKSkpKSkpKSkpKSkpKSkpKSkpKSkpKSkpKSkpKSkpKSkpKSkpKf/AABEIAMIBAwMBIgACEQEDEQH/xAAcAAEAAgIDAQAAAAAAAAAAAAAABwgFBgEDBAL/xABIEAACAgEBBAUGCgcECwAAAAAAAQIDBBEFByExBhITQWEIIjJRcZMUUlSBgpGSobHRFSNCVWJy0zOUwdIYJCU0RFNjorLCw//EABQBAQAAAAAAAAAAAAAAAAAAAAD/xAAUEQEAAAAAAAAAAAAAAAAAAAAA/9oADAMBAAIRAxEAPwCcQAAAAAAAAAAAAAAAAAAAAAA67MmEfSnGP80kvxA7AddeRCXoyjL+WSf4HYABoPS/fPs3AtlRrPIvg9LK8dRca5d8Z2SaSfgtWu/Q+ehm+jZ+0LljdWePfPhVG7quFr+LCafpeDS17tQJAAAAAAAAAAAAAAAAAAAAAAAAAAAAAAAAAANF3k71MfZcOzgldmTjrXRr5tafKy5rio+pc34cwNo290jxMKp35d0aoLk5Pzpv4sILjJ+CRDHSnyjLJNw2bjqEeK7fJXWm/GNSei+dv2EUdIOkmVm3PIy7ZWzfLV+bCPxIR5Rj4IxgGwbW3gbVyW+3zr5J66wjY6q/dw0j9xgZTb4tt+16nyAPqM2uTa9j0Mxs3pptLHWlGbkVrRrqxum46fyt6fcYUAbVu66Hvam0I407JQh1J3ZFkdHPqR0T0173KUVq/XrxNr3m7of0ZVDOwbrJ1VzgrVY12tEm/wBXbGcUvN63Dkmnpz14a7um6UxwNpwtsajXdVZjznL0a+vo4Tl/Cpwhq+5amZz9obUuhlZe0651Ro2TLAsssg4Ry7ZWt0Ja8JTUrFPWOq0q63eBPnQrb3w3Z2Llv0rqYuzTl2sdYWafTjIzZG24DKc9ixi+VWVkQXgm42fjYySQAAAAAAAAAAAAAAAAAAAAAAAAAAAAGJ6U9JKcDEtzL35tUfNinpKyb4Qrj4t/VxfcBrm9LeRDZeP1a9J5l6ax63xUFyd9i+KnyXe+Hc9Ku52dbdbO66bsssk52Tm9ZSk+bbPX0j6Q35uVbl5EtbLZa6L0YR5Rrgu6KXBGMAA5S14L5idN1+4+PVhmbWhq2lKnCkuEV3SyF3v+Du7/AFIIx6K7t9p7Q87Gx32Wunwi19nT46SfpfRTJDwvJqucU79oQhLvjVjysXzSlKP4E711qKUYpKMUlGKSSSXJJLkj6Agq/wAmien6vaMW+5TxWl9asf4EZdM+g+Xsy9U5UU1NOVN1bcqrYrn1W0nqtVqmtVqvWi4Rqe87ogto7NtpjHW+tdtiPv7WKfmfSWsfpJ9wFSDsnkTcVGU5OMfRi5Nxj7F3HxKLTaa0aejT4NP1M4Ash5Osv9k2r1Z1v31VEpkZ+T7gTr2O5yWivyrrK/GCUK9ftVy+okwAAAAAAAAAAAAAAAAAAAAAAAAAAABWjfj06eZmvDplrjYUnHg+FmRysn4peivZJ95Me9npj+j9m2ThLTIyNaMXR8VOSfWs+jHV+3q+sqi2BwAbxum6Avaeb+sT+C43Vsyn8fj5lKfrlo9fBPwA3rcfuvWkNrZsNf2sCqS4eGTJf+P2vik4nzXWopRikoxSUYpaJJcEku5H0AAAAAARHvD3Exy755eBbCm21uV1NqkqZzfOyMopuLfNrRpt68DXuj/k5ZLtjLPyao0ppyhjOc7Jrvj1pRio+3iT6AOjAwa6aoUUwUK6oRhXCPKMYrRJHeAAAAAAAAAAAAAAAAAAAAAA8u1M1U0XXtaqmqy1r1qEHLT7gPHt/pXg4UVLMya6etxjGUtZy/lrWsn8yNPv3+bEi3pZdPxjjyWv2tCuG2ttX5eRZk5E3O22TlKT7vVGK7orkl3JHhAso/KG2P8AFyfcQ/qHD8ojZHxMr3Ff9QrYAN23rdP47UzITpU441FahRCxKMutLzrJyim0m3oufKCNJAAE3bv97GxNm4NeLGvJdn9pk2Kiv9ZdL0mv1vJaKK8IohEAWS/0iNkf8vK9xX/VOV5Q+yPiZXuK/wCoVsAFlP8ASH2P8TK9xD+oF5Q2x/i5PuIf1CtYAstHyhNj+rJXi6I/5zdOjPTDB2hW7MO+NijorI6OFlbfLrwkk1yfHk9OBTU2zdXtm3G2xhyrbSuvhj2xXKddslFxa7+LUvbFAW3AAAAAAAAAAAAAAAAAAAAAAAAOu+iM4ShNaxnFxmnycWtGvqZ2ACpXTvdvmbOyJxdU7MbrN0ZMYuUJV68FNpaRmlzT+bVGqxx5vlGT9kWy75xoBSaOzb3ypsfsrk/8DryMWyt6WQlBtapTi4trlro/YXdKrb6dsfCNtZOj1jj9TGh4dmvPXvJTA0YAzvQfYXwzaWJitaxtvj2q/wClHz7P+yMgMetiZT4rHu0fFPsbPyOf0HlfJ7vc2fkXUUdOC+Y5ApV+g8r5Pd7mz8h+g8r5Pd7mz8i6oApV+g8r5Pd7mz8h+g8r5Pd7mz8i6oApUthZb4LGu9xZ+RKm5zdTlvLq2hm1Soqx32lFdsXGy21ei+o+MYxfnavm0vEsCAAAAAAAAAAAAAAAAAAAAAAAAAABw3pxfdzA5BXrp1v7y7Lp07MapohJxWR1Yzuu04dePW1UYvu4a9+q5LRLd422Jc9o5PzXzj+DAt9bYoxcm9FFOTfqS4tlKNqZruvuvfO62y16+ucnL/E993TPac04zz8qUZJqUXlWtNPg011uRhgBLHk6bLU9pX3tarHxWovTlO2Sin9mM185E57tmbcysbrPGyLaOvp1+xtnX1tNdOt1WtdNX9YF1QU6XT3a37xyv71b/mOxbw9r/vHK/vNn5gXBGpUBbyNsfvLJ9/P8z6W8vbP7xyffSAt6Cs3Q/fltLGuisy15WM5JWxsUXbCPfOua0eq9UtU/DmWVxsiFkI2VyUoWRjOElylGS1Ul7UwOwAAAAAAAAAAAAAAAAAAAAAAAAAADw7dx52YmRXX6dmPdCvTn15VyUfvaPcAKOyi09Hwa4NPmn6jgs10u3F7Pzb55Fc54ttjcrVUozqnN8XPs3yb79Gl4GBr8mrH/AGs+1/y0Qj+MmBAYJm6dbkMPA2ZkZleRfZZSq3GM+zUH1rYQeqUdeUn3kMgACW92e5/D2ngLKtvvhPtrK5Rr7Pqebpo/Oi3ykBEgLCvybsD5Xk/VV/lPl+Tbhd2ZkfZq/ICvgLAvybMP5bf7us+H5NeL8uu9zX+YEBRWr0XH1IuV0OwbKdnYVFq0sqxKIWJ81ONcU4v2Ph8xqfRHchs7BujkSlPJuralU7uqq65LlONcVxkvW29O4kQAAAAAAAAAAAAAAAAAAAAAAAAAAAAAAAADVd6eL2mxc+PqxpT921Z/6lRi7O1cFXY91EuV1NlUvZODi/xKV5OPKucq5rSVcpQmvVKL0a+tAdRYfyb85S2flUa8asvr6eqNlcUvvrl9RXglPyetvKnaVmLN6RzadIep21azivsuwCyAAAAAAAAANS6e7yMTZdWtr7TImtacWDXXl/FN/sw17382pAu2d9e2b7HOGT8HhrrCrHhGMYrxk05P52BacEHbr9999mRDC2pKMu2koUZSioSjY+EYWqPBpvRKSS0b46p6qcQAAAAAAAAAAAAAAAAAAAAAAAAAAAFWt9fRt4m17pxjpVmf6zW+7rSf62Ovr66b09UkWlNF3v8AQd7R2e+yjrk4vWuxkuc+Hn0/SSWnjGIFVj0bOz7KLq76ZdWymyNlcl3Si9U/uOiUWno+a5o4At70C6dY+08WN1bUbopLKo186qz2d8Ho9H3rxTRsxSnY+2sjFujfi2yqtjynB6PTvi1ya8HqiWNg+Ufkwio5uJC7Th2tE3TN+Lg04t+zqgT8CJ6fKO2W15+PlxfelCmS+vtEebP8pLCSfwfDvsfd2sq6V9cXNgTCRlvL3zUYKni4bjdmcYyfpVY773N/tTXxFy7/AFOKOle+vambGVcZrFplqnDG1U5L1TtfnfVomaC2B6No7SuyLZ332Sstsl1rLJvWUn+Xdp3HmAA+q9dVprrr5unPXu0Lt4fW7Kvr+n1Idf8Am6q1+8gXc5ukstsq2lnQ6lMGrMSia86+S4xtmnyrT4pftcO7nYAAAAAAAAAAAAAAAAAAAAAAAAAAAAAAAg3fPulk5WbTwK3LrNzzceC1evN31xXPXnJfP69IOLxkYdPtx2LmuWRhOOLkyblOPV/1e6T5uUVxhLxj86fMCtYNi6Sbv9pYLl8KxZqEX/bQXaUNdz7SPBex6M17QDgAAAfUYNtJJtt6JJatv1JG8dFtzW1cxpul41L53ZSdfD+Gr039SXiBpNFE5yjCEXOc2owhCLlKUnySS4tk8bsNx6q6mZtWKlZwlThvSUK+9Su7pS/h5Lv15Ldug267A2YlOuPa5LWk8q1Lr8earjyhH2cfW2biAAAAAAAAAAAAAAAAAAAAAAAAAAAAAAAAAAAHDRgtpdA9l5DbuwceUnzn2MYzf046P7zPADR7NymwX/wWn8uRkL/6HZj7m9hQaawYtr49t819Up6fcboAMdszo5hY3+7YtNPjVTCD+0lqZEAAAAAAAAAAAAAAAAAAAAAAAAAAAAAAAAAAAAAAAAAAAAAAAAAAAAAAAAAAAAAAAAAAAAP/2Q=="/>
          <p:cNvSpPr>
            <a:spLocks noChangeAspect="1" noChangeArrowheads="1"/>
          </p:cNvSpPr>
          <p:nvPr/>
        </p:nvSpPr>
        <p:spPr bwMode="auto">
          <a:xfrm>
            <a:off x="63500" y="-893763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42" name="Groupe 41"/>
          <p:cNvGrpSpPr/>
          <p:nvPr/>
        </p:nvGrpSpPr>
        <p:grpSpPr>
          <a:xfrm>
            <a:off x="2771800" y="1124744"/>
            <a:ext cx="5133528" cy="5182294"/>
            <a:chOff x="2771800" y="1124744"/>
            <a:chExt cx="5133528" cy="5182294"/>
          </a:xfrm>
        </p:grpSpPr>
        <p:pic>
          <p:nvPicPr>
            <p:cNvPr id="48138" name="Picture 10" descr="http://www.emploi-en-suisse.com/ees-images/euro.gi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71800" y="1124744"/>
              <a:ext cx="381000" cy="285750"/>
            </a:xfrm>
            <a:prstGeom prst="rect">
              <a:avLst/>
            </a:prstGeom>
            <a:noFill/>
          </p:spPr>
        </p:pic>
        <p:pic>
          <p:nvPicPr>
            <p:cNvPr id="40" name="Picture 10" descr="http://www.emploi-en-suisse.com/ees-images/euro.gi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7524328" y="1124744"/>
              <a:ext cx="381000" cy="285750"/>
            </a:xfrm>
            <a:prstGeom prst="rect">
              <a:avLst/>
            </a:prstGeom>
            <a:noFill/>
          </p:spPr>
        </p:pic>
        <p:pic>
          <p:nvPicPr>
            <p:cNvPr id="41" name="Picture 10" descr="http://www.emploi-en-suisse.com/ees-images/euro.gi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771800" y="6021288"/>
              <a:ext cx="381000" cy="285750"/>
            </a:xfrm>
            <a:prstGeom prst="rect">
              <a:avLst/>
            </a:prstGeom>
            <a:noFill/>
          </p:spPr>
        </p:pic>
      </p:grpSp>
      <p:sp>
        <p:nvSpPr>
          <p:cNvPr id="38" name="ZoneTexte 2"/>
          <p:cNvSpPr txBox="1">
            <a:spLocks noChangeArrowheads="1"/>
          </p:cNvSpPr>
          <p:nvPr/>
        </p:nvSpPr>
        <p:spPr bwMode="auto">
          <a:xfrm rot="19897677">
            <a:off x="-223473" y="401842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Représentation – GT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0801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Janvier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Aviernoz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pic>
        <p:nvPicPr>
          <p:cNvPr id="26626" name="Picture 2" descr="http://meteo.orcieres.free.fr/photos_stations/ROMMA/74/Aviernoz/Vue_oue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96752"/>
            <a:ext cx="6096000" cy="4572000"/>
          </a:xfrm>
          <a:prstGeom prst="rect">
            <a:avLst/>
          </a:prstGeom>
          <a:noFill/>
        </p:spPr>
      </p:pic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riangle isocèle 11"/>
          <p:cNvSpPr/>
          <p:nvPr/>
        </p:nvSpPr>
        <p:spPr>
          <a:xfrm>
            <a:off x="8028384" y="548680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5" name="Picture 2" descr="http://www.romma.fr/fond_carte_larg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60648"/>
            <a:ext cx="4872038" cy="6260306"/>
          </a:xfrm>
          <a:prstGeom prst="rect">
            <a:avLst/>
          </a:prstGeom>
          <a:noFill/>
        </p:spPr>
      </p:pic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353988" y="506411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Contacts non aboutis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AutoShape 2" descr="data:image/jpeg;base64,/9j/4AAQSkZJRgABAQAAAQABAAD/2wCEAAkGBhIQERUUEhQWFBQWGBoYFRgYFxgcGhgaHRwXFxcdFx4YHCYeGhwlGRgcHy8hIycpLSwsHB4xNTAqNSYrLCoBCQoKDgwOGg8PGikkHyUvLC4sNSwsLDU1LzIsLCwsLDQwLC8sLCwsKiwsLS0sKi8sNC0sMiwsKS0uLCwqLCwsLv/AABEIAOEA4QMBIgACEQEDEQH/xAAcAAEAAgIDAQAAAAAAAAAAAAAABgcFCAECBAP/xABPEAABAwIBCAYFCAYGCQUAAAABAAIDBBEhBQYSMUFRYfAHEyJxgaEyUpGx0RQjQmJyc8HhCBUzNJKyFiQ2gqLDNUNTVHSDwtPxFyZjs9L/xAAbAQEAAwEBAQEAAAAAAAAAAAAABAUGBwMCAf/EADgRAAEDAgIGCQMCBgMAAAAAAAEAAgMEEQUxEiFBUWGhBhMicYGRsdHhMsHwQvEUFSNSYqIzcoL/2gAMAwEAAhEDEQA/ALwRERERERERERERCVDs4Okunp7sh+ekG0GzBvu7bbgvh72sF3FSaalmqXaETST+bVMVhMr550lLcPlBcPoM7TvLAeJCqfLWeNVVk6chazYxh0W+IHpHvusHzzzioT6z+0LVUvRnI1D/AAb7/Csev6XdkEHcZHf9LfjisBXdI9dLqkbGNzGgeZufFRfnnnBc8884qM6eR21X8OEUcP0xjx1+qyEucdW83dUTH/mPHkD5LyfLJPXf/G74/wDlfHnXz7fBc8884LyJJzVg2JjfpaB4L6/LJPXf/E74/wDhemLL1Sz0Z5RbAWkfq7r+S8PPPOO1cc6+fagJCOjY7UQD4KSUfSHXR/63TG57Q7zsD434LP0PS68ftoGnixxB9jr+9V7zz8FxzzzivRs8jcioM2FUcv1Rjw1ellduSc/aOosBJ1bj9GTsnwPon2qQtdfUtceeecNiyuSM56mlPzUrgPUOLT/dOHsspTKw/qCoKroy066d9uB9/hX0iguQulSGSzalvVO9cYsPftaPapwyQOAIIIOIINwe5TWSNeLtKytVRz0rtGZtvQ+K7IiL7URERERERERERERERERERERF4Ms5bhpIzJM7RGwbXHc0bSsdnZnfHQs2OmcOwz8XW1N9/mKbyllSWpkMkzy9x36hwaNQHdrUWaoEeoZrQYVgr6z+pJqZzPd7rNZy591FZpNB6qE3Gg06x9c7eI1blG1xzzzgnPPwVY5xcblb+Cnjp2aETQAi5Tnn4rPZFzIq6qxbHoMNu2/sttvA1kbrBfjWlxsAv2aaOFulI4AcVgefh+XmuOeee5Wtk7onp2WM0j5TtAs1vHVj5qVUeQaaH9nDG220NF/brUptI856ln5+klMzVGC7kOevkqKpckzy/s4pH/ZYT52tfy8VkGZl1xFxTSewD3m/OKs/PPP+kyVHpTvvIReOJuL3+H0W/WOCrlmWc48tgPpmtoaZ3ovvolw36RBkd3taAvYUbdpVW/pRMfojA7yT7LzOzKrhrp5P8Px9vkvDUZHqI/ThkbxLD8LbFnR+j5JNZ1VlGSR97u7BduvYvfe+Gu27Bcu/R30CXQZQljd9E6GI1ay14PsX6aNuwo3pRNftRtPdce6ihXKztTm/nBk7F7YcqQNGLXNEjrcNICW9hsLvFenNM5LyzdkRfR1QxMJcHNNtfV6Q7QG7AjcvF1I4ZG6soOktO82laW8/nkozz8Py80Uly30fVdNchnXRi/aYL4fWb6Q461GiOeeQormFpsQtDBURTt0onAjh+ak52c38lm83s76iiIEbtKPbG7Fvhtb3jxWD51c+xOeecV+NcWm4X1LDHM3QkAI4q+c3s5oa2PSjNnAdth9Jp233jiMFllrtSVb4nh8bix7dRbgRz5bVbuZmfDKxojlIbUDZqEnFvHePZgrOGoD+y7NYLFcDdSgyw62cx7jj+6liIilrNoiIiIiIiIiIiIo/nfnYyhi2OmcPm2f9Tvqjz1d2Ry3lmOkhdLJqGobXOOpreJVFZUym+plfLIbueSdeAGwDgBgotRN1YsM1oMFwr+Mf1kn0Dmd3uvlVVb5XufI4uc43JJ1+P4+C+PPPw2Lnnn4L5yy6Pfs53KqJ2ldFa3YF3vzzyVk8hZvTVkmhC24+k44Nb3nk7FHtM3vtV09G2c8E8Aga1sUrB2mDU/e9t8Sd98V6U7WyOs42Vfi1RLR05kibpfbivbm90f01KA5zRNKPpOGA+y3UPMqToiuWsDRYBcxnqJah2nK4k/nkiwGfGd8eS6N9RJiR2Y2evIb6Le7C5OwArPqmelx/y7LGTsnY6Gk18o2HTdj7I2H+JfS8E6Oujx2Un/rXKpMrpjpxRO9HRx0XOB+j6rdVrE3up7nf0j0OShaeS8luzDGNJ9tlxqaPtEcFgelHPmShbFQ0A/rk+i2MNA+bYTot0RquSNEbgCdgXyzI6F4Kf5/KFquqcdJ2mS5jHa/pftHfWd4BEWI/9cqyp/cclyytODXEvdjxEbLah6yO6aso0+NZkmRjRiXDrW2Gz02EX8Vb5cyNv0WNA4AADyASGoY8Xa5rhwII8kRQ3NHpdyflEhjXmGY4COWzS4/UdfRd3XvwWK6T+jL5R/Xcnjqa2I9Z2OyZrY7P9YLYHbqOy2Tz36JKLKLXOawQVGtsrBa5/wDkaMHDjr4qN9Gme9TTVRyRlO/XMwgkJJLsLhpd9IFuLXeG5EUm6Ks/DlWlPWgNqYToTAC1/VeBsvY3Gwg8FlM4Mxqaru4t6uQ/TYACT9YanePtVdU0P6szs0GdmKtYXFo1XeHO1fexk+JVzr5c0OFivaGeSB2nE4g8FRmcmaU9C75waUZPZkF7HgfVdbesHzz8Ni2KqaVkrCyRoc1wsQRcFVTnpmA6lvLBd8P0m4l0fftLePt3qumpi3tNyW5wrHW1Fop9Tth2H2P5wUL555xXZryDcGxGIINiO47O/ZqXXn4/nuXKhrTq4MxM8hVsEUrgJ2ju6wDaPrbx47VLlrrT1Lo3Nex2i5pBaQdRGrnwV45qZxNracPFg8dmRvqu+B1j8laU0+mNF2a59jmFCmd18Q7Jz4H2KzKIilrNIiIiIhKKHdJecHyen6phtJNcYawwekfH0fEr4e8MaXFSaWndUzNiZmfw+Sg2fmcnyyoIabwx3bHuPrO8fcBZRvnniuOeecE55+G1UrnFxuV1angZTxtiZkE554LxyscD2r47d6z+b2Q31k7YmYbXu9Vo1k8dnjZW3lXMimnpG02joiMfNOA7TDv43OsbV9sp3SgkKDWYxDQyNjfrvnbYN/wqCX1pKt8T2vjcWvabtcNYK9eXchS0cximbYjUdjhsLTtCx6iEFpsc1eNcyVmk2xaeYV55jZ8sr2aD7NqGjtN2OHrM/EbO5StazUlW+J7XxuLXtN2uGsFXdmNnyyvZoPs2oaO03Y4esz8RsVvTVOn2XZ+q57jmBmmJngHY2j+349FK1jJc26V1S2qdCw1DRZshHaAsRh4E+1ZNFOWUVN9HcBr84MoVkwxgJZED9G5dE23dGwjvcVkM/ek2odVfqzJLC+rJ0XyYWYbXcGaWFwNbjg3HbqsvKL3MhkdG3SkDHFoAF3OAJaBvJKrroUzOmpWVFRWROZVzSEEvtpFlmuJFvWe437huRFi4OgeSoAkyllCaSU4uDTcDeA6Qm/sC+r/0f4mHToq6eF49E4Gx72Fp1r7fpBR1rqSIU4eafSd8o0L3+j1ekBjo30uF7X2KOfo6trBPMbP+SOju4uvomS4DNC+s20r22WvsRFmM3ukKuyVVtoMtdpjrCKp4E2aXO+ky+sntN2rjp9yUYzR5QiB6yKQMc5u4fOR6txa7H6ylfTBmk7KGTnCKMyTxOa+EDWcQ14He0nDgFmsxo5hk6lbUsc2ZkTWPa+17t7IvidYAPiiL6uyBR1UkNY+Fj5mtY6OQ4uaPTbY8C4nxWZRERFwRdcoiKps/8yvkzjPAPmXHtNA/Zn/8nZu1blCeeeC2LqIGyNcx4DmuBDgdRBwIKpDO/Nw0NQWC5jd2onHaNxPrDVfu3qsqYdHtNyW/wLFTUN6iU9oZHePceiwnPPFZbNbLzqKoZICdHASAfSYfhrHELEc6ufZ4rnnnnFRAS03C0csTZWFjxcHUVsXBM17Q5pu1wBBG0HELuq86KsvlzXUrzfR7cV/V+k0dxxtsuVYauo3h7Q5cqrqR1JO6J2zLiNiIiL0UJFRmeWWTVVcj/otOgz7LSR5m54XVsZ55X+S0cjwbPI0Gfadhh3C58FRar6x+TVs+jNL9dQe4ff7c0555xTnn47E555w2KQ5jZC+V1bWuF42duTcQLWB7z7RdQmtLjYLWzzNgjdI/IC6sXo+zc+S0we4fOygOd9Vv0W8MDc8SpSiK7Y0NAaFyapqH1ErpX5n85LD5zZsxV8JjkFnDFjxrYeG8bxtVE5dyFLRzGKYWI1HY4bC07QtjliM5s2Yq+ExyCzhix41sPDeN42qNU0wlFxmrvBsZdRO6uTXGeXEfcLXhfWkq3xPa+Nxa9pu1w1gr15dyFLRTGKYWI1HY4bC07QseqUgtNiultcyVmk2xaeYV55jZ8Mr2aD7NqGjtN2OHrM/EbFK1rRQV0kEjZInFr2G7SNnOqyvHMvPWPKEdjZk7R22b/rM3t93sJt6Wp0+y7P1XO8cwQ0pM8A7Bz/x+FJkRFOWWXiy3+7TfdP8A5SsH0Xf6IovuW+8rOZa/dpvun/ylYPou/wBEUX3LfeURSlERERERERERERYLPLIArKV7APnG9qM2+kNncRh7NyzqL5c0OFivWGV0MjZGZg3WuJFuefb4LjnnnBSzpGyEKaq02izJu2ODvpj24+Kid+fdztVI9pY4tK6zTTtqImytyI/PJe3I2VHU08czdbCCeI+kPEXHFX/BMHta5uIcAR3HELXTnnnDYrh6M8rddRhhPahOhx0dbPLDwUujfYlqzXSal0o2zjMaj3HLyPqpaiIrJYZVv0u1/wCxhGrtSO/lbf8AxKuVJ+kit6yveL4RhrB4DSNvF2tRfnnnBU07tKQldSwiHqqONvC/nrXPPw/LzVs9FmSurpXSnXM7D7LSWj/FpFVMBzzyVsDkWh6inii9RjWnvAx817UjbuJ3Ks6Sz6FO2IfqPIfNl7URFZrAIiIiLEZzZsxV8JjkFnDFjxrYeG8bxtVEZdyFLRTGKYWI1HY4bC07Qtjlh85s2Iq+Hq5BZwxY8a2HhvG8bVEqaYSi4zWiwbGXUTurk1xnlxH3C15X3oMovgkbJE4se03BHOI4KP5XilkqpKdj7Mhe5jnNvYlpLSd5FxgF0/oqz13eSrepaz63WPctn/MJakH+Gh02ZXLgAd9gQbhbJ5l58RV8diQydo7bL6/rNvrb7vYTJOubvHtC1HOa8Yx6xwt3JTDJPZbI+tvqe5nU6I4tBsSNuNirWCUPFgb24LB4ph8lK/TcwMDjqGkD82W1mWpW/JpsR+yft+qVhOi1w/VNEL49S33lQDJPQLk+qhZNDWzvikGkxwDBcatRbcG9wQvRL+jvHG0upq2eOUeg4gWvrx0LO9hUhUyuFFWPRTnjUmebJeUDpVNNfRecS9gIB0j9Ii4IdtaeCs5EREREREREREREUV6SclddROcPShPWDu1OHsN/BU3z8efYtiaqnEjHMdqe0tPcRY+9a8zwGNzmHW0lp7wbc7lW1jbODlu+jM+lC+I/pNx4/I5rpz8Ofapp0VV+hVujvhIw/wATTceRcoVzzzistmnW9TWwPvYdYAe53ZPkVGidovBV7iEPXUsjN4PmNY5q+USyK7XJ1QOcc2nVzuO2V/HU4jkLHc8/HbqX2q/2j/tO958uK+XPPOCoTrK7FE3RY1o2AL3ZCg06mBuu8rAf4hfy9i2AVFZmMBrqcHV1gPsuR5jDer1VjRjskrE9KHf1o28PU/CIiKasmiIiIi6SmzSeBXddJ/Rd3H3IiorobzYgr6Kt67CQzDRkwu06JI8LuNxt8AsPlzI0lHKYpbXGog4OGwtO0LH5HP8A7cr/APi4f+lTXJf6PdNPTRS/KZg6SJj7aLLAuaHbr2uVFnpmy68ir3CsbloAWW0m7r2seB1+Kg9QwPY5t7XBHtCh0mRZg7R0CeI1e1SrLvRu6imMUznAjUcLOGwtO0LHf0UZ67vJRInsguNLl8rQ11NPigZIYcsiJBrB/wDKvXoUroWZPZTdZ89GXOe1x9ZxN2fVxt333qw+vb6w9oWpH9FGeu7yXry1mtSRZP6+OaQ1DZGsfE/RtZwcdJlsSMB3exTIqhj+ze57rLO4hhFRTgzdXos/7B1vHVqVm1rRHnjCWYdZDd/H5p49zW+xXEqWd/aqi/4Zn/0yK6VJVGiIiIiIiIiIiIiozPal6uvqBvfpfxgO/HxV5qmOklhGUJL7WsI7tED8CodYOwO9afoy4iqc3e37hRfnnnBdmP0SCNhv7MeR4rjn4flvXDtR8VWLfq/f1pw/xfkuFW10Vj/EFYH+UM38vlRKq/aP+273nzXx55/Be/L0GhVTtwFpXjAYW0jbw4eK8PPPx2qvOordRu0mAjcFmsyj/X6f7f4FXoqBzdkDauncdQlj/mA53K/lY0Z7JWI6UN/rsPD7/KIiKasoiIiIi6T+i7uPuXddJ/Rd3H3Ii11zEzcnyhkOugpwHSOqoiAXBos0NJxPBTKijzrhjZGyOk0WNaxtyy9mgNF+1uC+f6OH7pVffj+QL59M1SG1sYc3THyV+iC94DHl57YDHAFwDbY4Yoi+WX8hZy1zAyeGkNjdpBYHN32Olt2hV9lnI2U6OQxzxsa61xiCCN7SDYhXD0QzgvqwxvVx2p3tj03uaxzmP09EvJOJaDrUwzmzYir4THILOGLHjWw8N43jao80QcLgC/FW+HYg6Bwjke8R/wCJtbjtWr+lW7meXxXwraSrmbovDLXvgQsjnnkeSjq5IZm3c0M0cTYg6Z0m2Oo2XXIZ7L92ngLk2u1psL8SoLiYxpaIv3fK1UTY6yQwdbIWm/673tfZo2sbb1Mc3MufLM5KKQt0XNg0HC+F2xSgkcCr/WpdPXSQZSikicWvaLtI2YO8uC2OzLz1jyhHY2ZO0dtm/wCsze33ewmbFMDotdmRdZivw18ZlliHYa8t7suWtSZERSVSoiIiIiIiIqZ6SpCcoSD1Wxjyvj4lXMqPz8qusr5yNjg3+FoafMHvUOsPYHetN0ZbeqcdzT6hYDn4/n5I7bzsXPPPOCBt8N+HPw8VWLoCmWKKe/qBn+zj/hHwXKsOocsL/NYtyrLpDo+rr5dz9F48RY+YOPgo3zz8NmtWH0u0NnwS72uYe8HSHkT7FXiiTN0ZCFqMKm62jjdwt5avsuzHkEEaxiO/WOdq2EydWCaKOQanta72gFa9c/HnZsVv9GGVBLR9WfShcWn7Ju5vvI8F70brOLd6qOk0GnA2UfpPI/ICl6Iis1gkREREXSf0Xdx9y7rpP6Lu4+5EVR/o4fulV9+P5As50iZkVNbUtlhjikb8ndFZ8royx5fpB40WuDrAkWOGKwf6OH7pVffj+QKQ9M2d1Tk2ijlpXBj3zBhJaHdnQe7AOw1tCIvbmBmvPSOqHzMiiEvVNjjjkfIGtja5ty54BNy66mKp3oy6S66spsoyVD2PdTQ9ZEdBrbHRlNjo2uLtCjOZXTHlSoyhTQyysdHJKxjx1TBcONji0AgoinPSD0d1FbUyyRxQytljiDXPmdG+J8fWA2AYQ4OEmo7t4CrOozZqMnvfFUMDHF2kNEktLbAAtcRiMFn+krpbylR5Snp4JGMijLQ0dWwnFjHEkuBN7uKsnJ9A3LeSqeSpAEr4w8PaLaL9RIG42xb+SjVEPWN1Zq6wfERRzgya2+nH4+613m/fmfZ/ByktBXyQSNkicWPabgjnEcFic4siyUeVRDKO01usanAh1iOBXuVXPdujvsFu8JcyYTkWLTI7uIICvjMrPSPKEdjZk7R22b/rM3t93sJky1poK+SCRskTix7TcEc4jgr1zOzvjyhFcWbM0DrGbj6zd7T5alYU1T1nZdn6rJY5gppD10I7B/1+N3kpCiIpqy6IiIi6TShrS44AAk9wxK16rqsyyvkOt7nOPiSfx8FcnSDlTqKGSxs6T5tv970v8AKpT8vy59qrqx2sNW56MQaMb5jtNh4fvyTnnnFZLNuj66rgZvkbfuB0j5A4+CxvPx52bFMei2h060v2RMcfF1mjyJ9iiRt0ngLQ103U00km4Hz2c1b10RFeLkqjufuSPlNFIALuZ843+7r/AMN1Sa2NcLixVDZzZHNJVSRWs0G7OLDi23hhwIKr6xmsOW16M1V2vpzs1j0P2WK5+H5ealfRxloU9WGuNmTDQO4Ovdh9uH95RTnnnFcg21a+bY7+OxQmO0XBwWpqYG1ETonZEWWxyLAZl5xCtpmuJ+cZ2ZBx2HuIx9qz6u2uDhcLk08LoJDG/MakREX0vJF0n9F3cfcu66T+i7uPuRFUf6OH7pVffj+QKb9IVLk2SmaMqOa2HrAWEue3t2da2hjfR0vNQj9HD90qvvx/IFmunDNqpr6GKOliMr2zh7mggEN0JG37RG1wRF6cxqHIccNT+r3RujLf61d73dizvS6zU22lw1rGZu0+bHyqL5IYPlGmOqs6W+nstpm193FYPopzBrqelykyeExOqIeriDy3tO0ZRsJsLuGJUczJ6I8q0+UKWWWn0I45mPe7rIjYNNzgHElEU/z1yXm2+skdXvY2pOj1gEkoOoaOkGGwOjbwsrAyFFAymibS6PUBjeq0TcaFuzY7e9UN0o9G2UqnKlRNBTPkikLC1zSyxsxjTrdcG7SrqzDyXJS5OpYZhoyMiaHi4NjiSLjDaiKrM9cjNrM6IoHEtD4BiNhEcpB44jUsFl3IUtFMYphYjUdjhsLTtCl2Vf7Y033P+XMrIzmzYir4THILOGLHjWw8N43jaolTT9aLjNaDBcYNC/QfrYc+B3+615XqyZlOSmlbLE4te04H3g7wdy+2XchS0UximbYjUdjhsLTtCx6pdbTxXTAY547ixaR4EFX9mfnhHlCK4s2Vo+cZu4t3tPlqUgWteS8qSU0rZYnFr2nA+8HeDuV6Zn54R5QiuLNlaPnGbuLd7T5alcU1T1nZdn6rnON4IaM9dDrjP+vxuPgeMgRFjM48tNo6d8ptcCzAfpPPojjj5AqYSALlZyON0jwxouTqCrnpSy11tQ2Fp7MI7W7Tdr9gsO+6hXPx59i7TSl7i5xu5xJJ3k4k/n4LpzzzgqSR+m4uXWaOmbTQNibsH781zz8Py81bXRbknqqUynXM64+y24b56RVWZPoXTysiYLueQ0eO/htO9bA0VK2KNkbfRY0NHcBZSqRl3F25Z/pLVaELYBm43PcPn0X2REVksGigvSnkHrIW1DR2osH8WE6/A+RKnS6yRhwIIuCLEHaDgV8SMD2lpUujqnUszZm7OY2rXLnnnBOefhtWczwzfNFUuYL9W7tRH6pOrvBw44XWDVI5pabFdWhlbNGJGZHWFm80s5HUM4frjd2ZG31t3jiDqPeNqu+lqWysa9hDmuALSNoK12554qa9H2egpj1E5+Zcey7/AGbjv+od+w+Kl002idF2SzuO4WahvXxDtDPiPcfmxWyi4BuuVZrAIuk/ou7j7l3XSf0Xdx9yIqj/AEcP3Sq+/H8gUt6Us+JMkUrJoo2SOfKI7PJAA0Xuv2cT6NvFRL9HD90qvvx/IFP89MyoMrQNhqDI1rXiQGMgG4Dm/SaRazjsRFEMwOlubKFPXSywRtNLF1jQwus/syGx0r2xZr4qP5qdPVVV1tPTvp4WtlkawlpfcaRtcXJCnmbHRdRZNjqI43SubUs6uTrHt9GzhZui1tjZ5UWzW6Nsjw5ScyGWpdUURZI5ry0MBNi3EMGlrBwKIvNn704VGT6+amjp4nNi0RpPL7kljXk9kgD0reCs/NPLZraKCoLQwyxtcWg3AJ124XCiucnQtQZQqZKmWScPlsXBj2BuDQ0WuwnUBtUyyJkeOjp46eK/VxNDG6RubDed6Iqtyr/bGm+5/wAuZXAqfyr/AGxpvuf8uZXAiLD5z5sRV8PVyCzhix41sPDeN42qicu5Clo5jFMLEajscNhadoWxyxGc2bMVfCY5BZwxY8a2HhvG8bVEqaYSi4zWiwbGXUTurk1xnlxH3C14XqyXlSSmlbLE4te04H3g7wdy+2XchS0cximFiNR2OGwtO0LHql1tPFdKBjnjuLFpHgQVfuaGeMVfFfBkrB84y+r6w3t921Vvn1nQayezD8zGSGbnHUX+OoHYO9Q2GdzCS1xaSCDYkXBwINthGxethJGOvnz4KY6pdIzRPiqGmwOGjqHTt1j9I3b/AI4LtzyPw8VxzzzinPPBe/IeSH1c7Ima3HtH1Wj0ie4fhvXkASbBWr3tY0ucbAaypp0U5Bu51U4YNuyPiT6Z8BhwuVZi89BQsgjbHGLMYLNHx3nbdehXMUfVtsuV4hWGsqHSnLZ3bEREXqoCIiIixGc+brK2AxusHC5jd6rvgdRG5UbV0r4nuY8Fr2mzhtBHOHBbEqJ58ZmNrGGSMAVDRh9ceq78ColTDpjSGa0mB4qKV3UynsHLgfY7fPeqc554LlcuYQSCCCDYjaDqN+PHwXW4+HP4bFVroN1OMyM/zTAQVBLotTH6zHuB3s8wrTgnbI0OY4OaRcEG4I4LXTnnnFZ/NjPGahdZvbiJ7UZOHe0/RPHVsKmQ1Oj2XZLMYrgTZyZYNTto2H2PJXguk/ou7j7ljMg50U9a28T+1btMOD294294wWVe24I34KyBDhcLCyRPicWPBBG9VD+jh+6VX34/kCtyZ1muI2A+5U50CVjaeauoZCGytl0mgnF2jpRvtvtYHxVySNuCN4IX6vNa/wCU8v1FbkeilqZDJJ+sg3SIaMADYdkAL1Z0fvecX/Dw++JZTK/RnVU2TaWmiHyl7K4TPLBYBhBuTpHYvJlbJ0lTlDL8MLS+R8EIa0WuT80cL8ERZbN/OGojq8h0zJCIJaEOkZZtnERPIJJF/ojUditlV7kPMKbrslVT3CM0lIIpIiDpaRjc04g2wLvJWEiKn8q/2xpvuf8ALmVwKmqCpFdnc58eLKaNzS4aiWs0Df8A5khHgrlRERFjctZwwUbNKZ4G5oxc77LdZ9y/CQBcr7jjdI4NYLk7l8c6M2oa6EslwIuWP2sO/u3jaqArqXqpHM0mv0SRpNN2usbXadoUxzqz9mrLsZeKH1QcXfbI2cBh3qKloPPPs2KoqnMkd2V0jAqSoo4iJnajk3d48d2S+UMFsTr58191xfnnkrnnn47NSjgWV4XaWtctaSbC5JNhvv8AFXTmRmoKKG7gDM8AvPqjYwcB5nwWG6P8xxEG1FQ35w4xsI9AbCR63DZ36p6rOmg0e05YPHsVEx/h4T2Rmd/DuHqiIimrKIiIiIiIiIiIiKJZ5ZiMqwZIgGTgeD+DuPH2qmMo5NkZIQ7SY9t2lpwLe747cFsosLnHmnBWt+cGi8DsyN9Id+8cD4WUSWn0jpNzWiw3GTC3qai5ZsO1vwqAirQBZ1xawub22WxI13w4L1Ag6tvPI261786MypqZ3zrMLjRkFyx1tV8RjuBsVg6cPjvpYtAOrVhYADFV7m+BW2hqC4A6nNORH3XvjlLSHNJaRiCCQR3EY+PgpjkPpPqIezOBOzeey8eNrHuI8VBo6sONhe97HVgdt9i+3PPPevxr3MOor6mp6esbaRocPTxzCkWdeTqPKM4rKGpNDXixvJdrHkDRF3NuGOthfURrG1emLN/Otwu3KEDgdRDmEeUKivPP47ti+sFW+P0HuZ9lxHuKlNrCPqCz0/RiJ2uF5Hfr9vupP/RvOz/fof4mf9lfJmZ+dDXOe2rpw93pOHVhzratIiC58V46TPeuj9GoeR9ch4/xAm2KyDOk2vAtpMPEsF/LBewq2bQVWP6M1QPZc0+J9lz/AEazs/36H+Jn/ZXSXNDOmUaElfGGOwcWvAIG2xZEHewhdj0n1xHpRjuYPxPsXiqs+66TXUOA+rot4a2i/wCa/TVs4o3o1VE9pzR4n2Vi5hZgU+R4XNY4vkfYzSuw0iL2AH0Wi5w9pXqyln7RQEgyh7hgRGNLHbiMPNUzU10spvJI95PrOJ951rz8/Dn2rxdWH9IVlB0YjGuZ5PcLc9anWW+lSaS7adoib6xs5/h9EeahM9Q6Rxc9xc463OcST4nHx2al8+fjzs2Lo+oA442w2HiornufmVoaekp6Rto2gevnmvpzyPw8V5HVwJs3HVc7r4Ai4xF9u1fIzSFxA2ag08Ra9zi21hfXicFmcjZsSVUloYy83FyfRZa+JJwbr1DwQNR89wXA2AzJ1fnFYqkpHucC4HS1WG3YLWJ3236lbuY/R+IgJ6pt5DiyM6mcXDa7hs79WZzUzIhomhxtJMRi8j0eDL6hx1lSRT4qex0n5rG4ljWm0wU1w3adp9h6oiIpizCIiIiIiIiIiIiIiIiIiIi+c8DZGlr2hzSLEEXBHEFQDOHoqa676R2iTj1b/R/uu1juN1YaLzfG1/1BTKSunpHXidbeNh8FrjlnNSWmfoyRmIggm47DrbiMCPHwWPAljsLFwBN9RwvcaON9WGPBbNzQteNFzQ4HWCAR7CoplfozpJsYwYHfU9Hxafwsoj6Zw+k371pqbHoXH+q0sO9uXl+6pSOtwu4HbqF8BY38L2X2ZVMcbBwva9t43jeO5TbKXRLUtN4zHMBqx0T7HYd+OKj1ZmTVwEudTyg20dIDSAGJFiLgataiujIzBWggr4pLaEjT42PkVi+vbj2hgbHEYH42XYOHt1fhz7V55MlW13B+sDrG3YdupdH0fo2IwvtO038e++K87N3qWHy/28+K9hPPvv8Aj5Lq6UDbjr48D5a9S87aY6rga8QMTffs+CR5OxBBva+wns7sDsSw3r9L5NjV9DVN1DE7rW47di6msANjhjY3thh7OB7xZZSizPqZraMEr7WAOiW23Ymw1bb8FIsm9E9U7B/VxC9zc6R4mzb+9ejYycgVDlro4v8Akka3x1+WahDg4k4nDUBvBu32jBeqiyG+ok0Y4zIXfRDcOJdw2Yq2sk9FtNFjMXTu3Hst9gNz4lS6lo44m6MbGsbuaAB5KQylcczZUdV0ggbcRNLzx1D3PJVzkDoqcbOq36I/2bCCf7ztQ8ParEoaCOBgjiYGMGoDnE8V6EUyOJsf0hZisxCesN5Xatwy8kREXqoCIiIiIiIiIiIiIiIiIiIiIiIiIiIiIiIiIEREWKyts/vKs/gERQ58wtVg/wBB8PuuT8VPs3vQZ9hv8oRF+Q5r1xX/AIgpEURFNWQREREREREREREREREREREREREX/9k="/>
          <p:cNvSpPr>
            <a:spLocks noChangeAspect="1" noChangeArrowheads="1"/>
          </p:cNvSpPr>
          <p:nvPr/>
        </p:nvSpPr>
        <p:spPr bwMode="auto">
          <a:xfrm>
            <a:off x="63500" y="-1038225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5604" name="AutoShape 4" descr="data:image/jpeg;base64,/9j/4AAQSkZJRgABAQAAAQABAAD/2wCEAAkGBhIQERUUEhQWFBQWGBoYFRgYFxgcGhgaHRwXFxcdFx4YHCYeGhwlGRgcHy8hIycpLSwsHB4xNTAqNSYrLCoBCQoKDgwOGg8PGikkHyUvLC4sNSwsLDU1LzIsLCwsLDQwLC8sLCwsKiwsLS0sKi8sNC0sMiwsKS0uLCwqLCwsLv/AABEIAOEA4QMBIgACEQEDEQH/xAAcAAEAAgIDAQAAAAAAAAAAAAAABgcFCAECBAP/xABPEAABAwIBCAYFCAYGCQUAAAABAAIDBBEhBQYSMUFRYfAHEyJxgaEyUpGx0RQjQmJyc8HhCBUzNJKyFiQ2gqLDNUNTVHSDwtPxFyZjs9L/xAAbAQEAAwEBAQEAAAAAAAAAAAAABAUGBwMCAf/EADgRAAEDAgIGCQMCBgMAAAAAAAEAAgMEEQUxEiFBUWGhBhMicYGRsdHhMsHwQvEUFSNSYqIzcoL/2gAMAwEAAhEDEQA/ALwRERERERERERERCVDs4Okunp7sh+ekG0GzBvu7bbgvh72sF3FSaalmqXaETST+bVMVhMr550lLcPlBcPoM7TvLAeJCqfLWeNVVk6chazYxh0W+IHpHvusHzzzioT6z+0LVUvRnI1D/AAb7/Csev6XdkEHcZHf9LfjisBXdI9dLqkbGNzGgeZufFRfnnnBc8884qM6eR21X8OEUcP0xjx1+qyEucdW83dUTH/mPHkD5LyfLJPXf/G74/wDlfHnXz7fBc8884LyJJzVg2JjfpaB4L6/LJPXf/E74/wDhemLL1Sz0Z5RbAWkfq7r+S8PPPOO1cc6+fagJCOjY7UQD4KSUfSHXR/63TG57Q7zsD434LP0PS68ftoGnixxB9jr+9V7zz8FxzzzivRs8jcioM2FUcv1Rjw1ellduSc/aOosBJ1bj9GTsnwPon2qQtdfUtceeecNiyuSM56mlPzUrgPUOLT/dOHsspTKw/qCoKroy066d9uB9/hX0iguQulSGSzalvVO9cYsPftaPapwyQOAIIIOIINwe5TWSNeLtKytVRz0rtGZtvQ+K7IiL7URERERERERERERERERERERF4Ms5bhpIzJM7RGwbXHc0bSsdnZnfHQs2OmcOwz8XW1N9/mKbyllSWpkMkzy9x36hwaNQHdrUWaoEeoZrQYVgr6z+pJqZzPd7rNZy591FZpNB6qE3Gg06x9c7eI1blG1xzzzgnPPwVY5xcblb+Cnjp2aETQAi5Tnn4rPZFzIq6qxbHoMNu2/sttvA1kbrBfjWlxsAv2aaOFulI4AcVgefh+XmuOeee5Wtk7onp2WM0j5TtAs1vHVj5qVUeQaaH9nDG220NF/brUptI856ln5+klMzVGC7kOevkqKpckzy/s4pH/ZYT52tfy8VkGZl1xFxTSewD3m/OKs/PPP+kyVHpTvvIReOJuL3+H0W/WOCrlmWc48tgPpmtoaZ3ovvolw36RBkd3taAvYUbdpVW/pRMfojA7yT7LzOzKrhrp5P8Px9vkvDUZHqI/ThkbxLD8LbFnR+j5JNZ1VlGSR97u7BduvYvfe+Gu27Bcu/R30CXQZQljd9E6GI1ay14PsX6aNuwo3pRNftRtPdce6ihXKztTm/nBk7F7YcqQNGLXNEjrcNICW9hsLvFenNM5LyzdkRfR1QxMJcHNNtfV6Q7QG7AjcvF1I4ZG6soOktO82laW8/nkozz8Py80Uly30fVdNchnXRi/aYL4fWb6Q461GiOeeQormFpsQtDBURTt0onAjh+ak52c38lm83s76iiIEbtKPbG7Fvhtb3jxWD51c+xOeecV+NcWm4X1LDHM3QkAI4q+c3s5oa2PSjNnAdth9Jp233jiMFllrtSVb4nh8bix7dRbgRz5bVbuZmfDKxojlIbUDZqEnFvHePZgrOGoD+y7NYLFcDdSgyw62cx7jj+6liIilrNoiIiIiIiIiIiIo/nfnYyhi2OmcPm2f9Tvqjz1d2Ry3lmOkhdLJqGobXOOpreJVFZUym+plfLIbueSdeAGwDgBgotRN1YsM1oMFwr+Mf1kn0Dmd3uvlVVb5XufI4uc43JJ1+P4+C+PPPw2Lnnn4L5yy6Pfs53KqJ2ldFa3YF3vzzyVk8hZvTVkmhC24+k44Nb3nk7FHtM3vtV09G2c8E8Aga1sUrB2mDU/e9t8Sd98V6U7WyOs42Vfi1RLR05kibpfbivbm90f01KA5zRNKPpOGA+y3UPMqToiuWsDRYBcxnqJah2nK4k/nkiwGfGd8eS6N9RJiR2Y2evIb6Le7C5OwArPqmelx/y7LGTsnY6Gk18o2HTdj7I2H+JfS8E6Oujx2Un/rXKpMrpjpxRO9HRx0XOB+j6rdVrE3up7nf0j0OShaeS8luzDGNJ9tlxqaPtEcFgelHPmShbFQ0A/rk+i2MNA+bYTot0RquSNEbgCdgXyzI6F4Kf5/KFquqcdJ2mS5jHa/pftHfWd4BEWI/9cqyp/cclyytODXEvdjxEbLah6yO6aso0+NZkmRjRiXDrW2Gz02EX8Vb5cyNv0WNA4AADyASGoY8Xa5rhwII8kRQ3NHpdyflEhjXmGY4COWzS4/UdfRd3XvwWK6T+jL5R/Xcnjqa2I9Z2OyZrY7P9YLYHbqOy2Tz36JKLKLXOawQVGtsrBa5/wDkaMHDjr4qN9Gme9TTVRyRlO/XMwgkJJLsLhpd9IFuLXeG5EUm6Ks/DlWlPWgNqYToTAC1/VeBsvY3Gwg8FlM4Mxqaru4t6uQ/TYACT9YanePtVdU0P6szs0GdmKtYXFo1XeHO1fexk+JVzr5c0OFivaGeSB2nE4g8FRmcmaU9C75waUZPZkF7HgfVdbesHzz8Ni2KqaVkrCyRoc1wsQRcFVTnpmA6lvLBd8P0m4l0fftLePt3qumpi3tNyW5wrHW1Fop9Tth2H2P5wUL555xXZryDcGxGIINiO47O/ZqXXn4/nuXKhrTq4MxM8hVsEUrgJ2ju6wDaPrbx47VLlrrT1Lo3Nex2i5pBaQdRGrnwV45qZxNracPFg8dmRvqu+B1j8laU0+mNF2a59jmFCmd18Q7Jz4H2KzKIilrNIiIiIhKKHdJecHyen6phtJNcYawwekfH0fEr4e8MaXFSaWndUzNiZmfw+Sg2fmcnyyoIabwx3bHuPrO8fcBZRvnniuOeecE55+G1UrnFxuV1angZTxtiZkE554LxyscD2r47d6z+b2Q31k7YmYbXu9Vo1k8dnjZW3lXMimnpG02joiMfNOA7TDv43OsbV9sp3SgkKDWYxDQyNjfrvnbYN/wqCX1pKt8T2vjcWvabtcNYK9eXchS0cximbYjUdjhsLTtCx6iEFpsc1eNcyVmk2xaeYV55jZ8sr2aD7NqGjtN2OHrM/EbO5StazUlW+J7XxuLXtN2uGsFXdmNnyyvZoPs2oaO03Y4esz8RsVvTVOn2XZ+q57jmBmmJngHY2j+349FK1jJc26V1S2qdCw1DRZshHaAsRh4E+1ZNFOWUVN9HcBr84MoVkwxgJZED9G5dE23dGwjvcVkM/ek2odVfqzJLC+rJ0XyYWYbXcGaWFwNbjg3HbqsvKL3MhkdG3SkDHFoAF3OAJaBvJKrroUzOmpWVFRWROZVzSEEvtpFlmuJFvWe437huRFi4OgeSoAkyllCaSU4uDTcDeA6Qm/sC+r/0f4mHToq6eF49E4Gx72Fp1r7fpBR1rqSIU4eafSd8o0L3+j1ekBjo30uF7X2KOfo6trBPMbP+SOju4uvomS4DNC+s20r22WvsRFmM3ukKuyVVtoMtdpjrCKp4E2aXO+ky+sntN2rjp9yUYzR5QiB6yKQMc5u4fOR6txa7H6ylfTBmk7KGTnCKMyTxOa+EDWcQ14He0nDgFmsxo5hk6lbUsc2ZkTWPa+17t7IvidYAPiiL6uyBR1UkNY+Fj5mtY6OQ4uaPTbY8C4nxWZRERFwRdcoiKps/8yvkzjPAPmXHtNA/Zn/8nZu1blCeeeC2LqIGyNcx4DmuBDgdRBwIKpDO/Nw0NQWC5jd2onHaNxPrDVfu3qsqYdHtNyW/wLFTUN6iU9oZHePceiwnPPFZbNbLzqKoZICdHASAfSYfhrHELEc6ufZ4rnnnnFRAS03C0csTZWFjxcHUVsXBM17Q5pu1wBBG0HELuq86KsvlzXUrzfR7cV/V+k0dxxtsuVYauo3h7Q5cqrqR1JO6J2zLiNiIiL0UJFRmeWWTVVcj/otOgz7LSR5m54XVsZ55X+S0cjwbPI0Gfadhh3C58FRar6x+TVs+jNL9dQe4ff7c0555xTnn47E555w2KQ5jZC+V1bWuF42duTcQLWB7z7RdQmtLjYLWzzNgjdI/IC6sXo+zc+S0we4fOygOd9Vv0W8MDc8SpSiK7Y0NAaFyapqH1ErpX5n85LD5zZsxV8JjkFnDFjxrYeG8bxtVE5dyFLRzGKYWI1HY4bC07QtjliM5s2Yq+ExyCzhix41sPDeN42qNU0wlFxmrvBsZdRO6uTXGeXEfcLXhfWkq3xPa+Nxa9pu1w1gr15dyFLRTGKYWI1HY4bC07QseqUgtNiultcyVmk2xaeYV55jZ8Mr2aD7NqGjtN2OHrM/EbFK1rRQV0kEjZInFr2G7SNnOqyvHMvPWPKEdjZk7R22b/rM3t93sJt6Wp0+y7P1XO8cwQ0pM8A7Bz/x+FJkRFOWWXiy3+7TfdP8A5SsH0Xf6IovuW+8rOZa/dpvun/ylYPou/wBEUX3LfeURSlERERERERERERYLPLIArKV7APnG9qM2+kNncRh7NyzqL5c0OFivWGV0MjZGZg3WuJFuefb4LjnnnBSzpGyEKaq02izJu2ODvpj24+Kid+fdztVI9pY4tK6zTTtqImytyI/PJe3I2VHU08czdbCCeI+kPEXHFX/BMHta5uIcAR3HELXTnnnDYrh6M8rddRhhPahOhx0dbPLDwUujfYlqzXSal0o2zjMaj3HLyPqpaiIrJYZVv0u1/wCxhGrtSO/lbf8AxKuVJ+kit6yveL4RhrB4DSNvF2tRfnnnBU07tKQldSwiHqqONvC/nrXPPw/LzVs9FmSurpXSnXM7D7LSWj/FpFVMBzzyVsDkWh6inii9RjWnvAx817UjbuJ3Ks6Sz6FO2IfqPIfNl7URFZrAIiIiLEZzZsxV8JjkFnDFjxrYeG8bxtVEZdyFLRTGKYWI1HY4bC07Qtjlh85s2Iq+Hq5BZwxY8a2HhvG8bVEqaYSi4zWiwbGXUTurk1xnlxH3C15X3oMovgkbJE4se03BHOI4KP5XilkqpKdj7Mhe5jnNvYlpLSd5FxgF0/oqz13eSrepaz63WPctn/MJakH+Gh02ZXLgAd9gQbhbJ5l58RV8diQydo7bL6/rNvrb7vYTJOubvHtC1HOa8Yx6xwt3JTDJPZbI+tvqe5nU6I4tBsSNuNirWCUPFgb24LB4ph8lK/TcwMDjqGkD82W1mWpW/JpsR+yft+qVhOi1w/VNEL49S33lQDJPQLk+qhZNDWzvikGkxwDBcatRbcG9wQvRL+jvHG0upq2eOUeg4gWvrx0LO9hUhUyuFFWPRTnjUmebJeUDpVNNfRecS9gIB0j9Ii4IdtaeCs5EREREREREREREUV6SclddROcPShPWDu1OHsN/BU3z8efYtiaqnEjHMdqe0tPcRY+9a8zwGNzmHW0lp7wbc7lW1jbODlu+jM+lC+I/pNx4/I5rpz8Ofapp0VV+hVujvhIw/wATTceRcoVzzzistmnW9TWwPvYdYAe53ZPkVGidovBV7iEPXUsjN4PmNY5q+USyK7XJ1QOcc2nVzuO2V/HU4jkLHc8/HbqX2q/2j/tO958uK+XPPOCoTrK7FE3RY1o2AL3ZCg06mBuu8rAf4hfy9i2AVFZmMBrqcHV1gPsuR5jDer1VjRjskrE9KHf1o28PU/CIiKasmiIiIi6SmzSeBXddJ/Rd3H3IiorobzYgr6Kt67CQzDRkwu06JI8LuNxt8AsPlzI0lHKYpbXGog4OGwtO0LH5HP8A7cr/APi4f+lTXJf6PdNPTRS/KZg6SJj7aLLAuaHbr2uVFnpmy68ir3CsbloAWW0m7r2seB1+Kg9QwPY5t7XBHtCh0mRZg7R0CeI1e1SrLvRu6imMUznAjUcLOGwtO0LHf0UZ67vJRInsguNLl8rQ11NPigZIYcsiJBrB/wDKvXoUroWZPZTdZ89GXOe1x9ZxN2fVxt333qw+vb6w9oWpH9FGeu7yXry1mtSRZP6+OaQ1DZGsfE/RtZwcdJlsSMB3exTIqhj+ze57rLO4hhFRTgzdXos/7B1vHVqVm1rRHnjCWYdZDd/H5p49zW+xXEqWd/aqi/4Zn/0yK6VJVGiIiIiIiIiIiIiozPal6uvqBvfpfxgO/HxV5qmOklhGUJL7WsI7tED8CodYOwO9afoy4iqc3e37hRfnnnBdmP0SCNhv7MeR4rjn4flvXDtR8VWLfq/f1pw/xfkuFW10Vj/EFYH+UM38vlRKq/aP+273nzXx55/Be/L0GhVTtwFpXjAYW0jbw4eK8PPPx2qvOordRu0mAjcFmsyj/X6f7f4FXoqBzdkDauncdQlj/mA53K/lY0Z7JWI6UN/rsPD7/KIiKasoiIiIi6T+i7uPuXddJ/Rd3H3Ii11zEzcnyhkOugpwHSOqoiAXBos0NJxPBTKijzrhjZGyOk0WNaxtyy9mgNF+1uC+f6OH7pVffj+QL59M1SG1sYc3THyV+iC94DHl57YDHAFwDbY4Yoi+WX8hZy1zAyeGkNjdpBYHN32Olt2hV9lnI2U6OQxzxsa61xiCCN7SDYhXD0QzgvqwxvVx2p3tj03uaxzmP09EvJOJaDrUwzmzYir4THILOGLHjWw8N43jao80QcLgC/FW+HYg6Bwjke8R/wCJtbjtWr+lW7meXxXwraSrmbovDLXvgQsjnnkeSjq5IZm3c0M0cTYg6Z0m2Oo2XXIZ7L92ngLk2u1psL8SoLiYxpaIv3fK1UTY6yQwdbIWm/673tfZo2sbb1Mc3MufLM5KKQt0XNg0HC+F2xSgkcCr/WpdPXSQZSikicWvaLtI2YO8uC2OzLz1jyhHY2ZO0dtm/wCsze33ewmbFMDotdmRdZivw18ZlliHYa8t7suWtSZERSVSoiIiIiIiIqZ6SpCcoSD1Wxjyvj4lXMqPz8qusr5yNjg3+FoafMHvUOsPYHetN0ZbeqcdzT6hYDn4/n5I7bzsXPPPOCBt8N+HPw8VWLoCmWKKe/qBn+zj/hHwXKsOocsL/NYtyrLpDo+rr5dz9F48RY+YOPgo3zz8NmtWH0u0NnwS72uYe8HSHkT7FXiiTN0ZCFqMKm62jjdwt5avsuzHkEEaxiO/WOdq2EydWCaKOQanta72gFa9c/HnZsVv9GGVBLR9WfShcWn7Ju5vvI8F70brOLd6qOk0GnA2UfpPI/ICl6Iis1gkREREXSf0Xdx9y7rpP6Lu4+5EVR/o4fulV9+P5As50iZkVNbUtlhjikb8ndFZ8royx5fpB40WuDrAkWOGKwf6OH7pVffj+QKQ9M2d1Tk2ijlpXBj3zBhJaHdnQe7AOw1tCIvbmBmvPSOqHzMiiEvVNjjjkfIGtja5ty54BNy66mKp3oy6S66spsoyVD2PdTQ9ZEdBrbHRlNjo2uLtCjOZXTHlSoyhTQyysdHJKxjx1TBcONji0AgoinPSD0d1FbUyyRxQytljiDXPmdG+J8fWA2AYQ4OEmo7t4CrOozZqMnvfFUMDHF2kNEktLbAAtcRiMFn+krpbylR5Snp4JGMijLQ0dWwnFjHEkuBN7uKsnJ9A3LeSqeSpAEr4w8PaLaL9RIG42xb+SjVEPWN1Zq6wfERRzgya2+nH4+613m/fmfZ/ByktBXyQSNkicWPabgjnEcFic4siyUeVRDKO01usanAh1iOBXuVXPdujvsFu8JcyYTkWLTI7uIICvjMrPSPKEdjZk7R22b/rM3t93sJky1poK+SCRskTix7TcEc4jgr1zOzvjyhFcWbM0DrGbj6zd7T5alYU1T1nZdn6rJY5gppD10I7B/1+N3kpCiIpqy6IiIi6TShrS44AAk9wxK16rqsyyvkOt7nOPiSfx8FcnSDlTqKGSxs6T5tv970v8AKpT8vy59qrqx2sNW56MQaMb5jtNh4fvyTnnnFZLNuj66rgZvkbfuB0j5A4+CxvPx52bFMei2h060v2RMcfF1mjyJ9iiRt0ngLQ103U00km4Hz2c1b10RFeLkqjufuSPlNFIALuZ843+7r/AMN1Sa2NcLixVDZzZHNJVSRWs0G7OLDi23hhwIKr6xmsOW16M1V2vpzs1j0P2WK5+H5ealfRxloU9WGuNmTDQO4Ovdh9uH95RTnnnFcg21a+bY7+OxQmO0XBwWpqYG1ETonZEWWxyLAZl5xCtpmuJ+cZ2ZBx2HuIx9qz6u2uDhcLk08LoJDG/MakREX0vJF0n9F3cfcu66T+i7uPuRFUf6OH7pVffj+QKb9IVLk2SmaMqOa2HrAWEue3t2da2hjfR0vNQj9HD90qvvx/IFmunDNqpr6GKOliMr2zh7mggEN0JG37RG1wRF6cxqHIccNT+r3RujLf61d73dizvS6zU22lw1rGZu0+bHyqL5IYPlGmOqs6W+nstpm193FYPopzBrqelykyeExOqIeriDy3tO0ZRsJsLuGJUczJ6I8q0+UKWWWn0I45mPe7rIjYNNzgHElEU/z1yXm2+skdXvY2pOj1gEkoOoaOkGGwOjbwsrAyFFAymibS6PUBjeq0TcaFuzY7e9UN0o9G2UqnKlRNBTPkikLC1zSyxsxjTrdcG7SrqzDyXJS5OpYZhoyMiaHi4NjiSLjDaiKrM9cjNrM6IoHEtD4BiNhEcpB44jUsFl3IUtFMYphYjUdjhsLTtCl2Vf7Y033P+XMrIzmzYir4THILOGLHjWw8N43jaolTT9aLjNaDBcYNC/QfrYc+B3+615XqyZlOSmlbLE4te04H3g7wdy+2XchS0UximbYjUdjhsLTtCx6pdbTxXTAY547ixaR4EFX9mfnhHlCK4s2Vo+cZu4t3tPlqUgWteS8qSU0rZYnFr2nA+8HeDuV6Zn54R5QiuLNlaPnGbuLd7T5alcU1T1nZdn6rnON4IaM9dDrjP+vxuPgeMgRFjM48tNo6d8ptcCzAfpPPojjj5AqYSALlZyON0jwxouTqCrnpSy11tQ2Fp7MI7W7Tdr9gsO+6hXPx59i7TSl7i5xu5xJJ3k4k/n4LpzzzgqSR+m4uXWaOmbTQNibsH781zz8Py81bXRbknqqUynXM64+y24b56RVWZPoXTysiYLueQ0eO/htO9bA0VK2KNkbfRY0NHcBZSqRl3F25Z/pLVaELYBm43PcPn0X2REVksGigvSnkHrIW1DR2osH8WE6/A+RKnS6yRhwIIuCLEHaDgV8SMD2lpUujqnUszZm7OY2rXLnnnBOefhtWczwzfNFUuYL9W7tRH6pOrvBw44XWDVI5pabFdWhlbNGJGZHWFm80s5HUM4frjd2ZG31t3jiDqPeNqu+lqWysa9hDmuALSNoK12554qa9H2egpj1E5+Zcey7/AGbjv+od+w+Kl002idF2SzuO4WahvXxDtDPiPcfmxWyi4BuuVZrAIuk/ou7j7l3XSf0Xdx9yIqj/AEcP3Sq+/H8gUt6Us+JMkUrJoo2SOfKI7PJAA0Xuv2cT6NvFRL9HD90qvvx/IFP89MyoMrQNhqDI1rXiQGMgG4Dm/SaRazjsRFEMwOlubKFPXSywRtNLF1jQwus/syGx0r2xZr4qP5qdPVVV1tPTvp4WtlkawlpfcaRtcXJCnmbHRdRZNjqI43SubUs6uTrHt9GzhZui1tjZ5UWzW6Nsjw5ScyGWpdUURZI5ry0MBNi3EMGlrBwKIvNn704VGT6+amjp4nNi0RpPL7kljXk9kgD0reCs/NPLZraKCoLQwyxtcWg3AJ124XCiucnQtQZQqZKmWScPlsXBj2BuDQ0WuwnUBtUyyJkeOjp46eK/VxNDG6RubDed6Iqtyr/bGm+5/wAuZXAqfyr/AGxpvuf8uZXAiLD5z5sRV8PVyCzhix41sPDeN42qicu5Clo5jFMLEajscNhadoWxyxGc2bMVfCY5BZwxY8a2HhvG8bVEqaYSi4zWiwbGXUTurk1xnlxH3C14XqyXlSSmlbLE4te04H3g7wdy+2XchS0cximFiNR2OGwtO0LHql1tPFdKBjnjuLFpHgQVfuaGeMVfFfBkrB84y+r6w3t921Vvn1nQayezD8zGSGbnHUX+OoHYO9Q2GdzCS1xaSCDYkXBwINthGxethJGOvnz4KY6pdIzRPiqGmwOGjqHTt1j9I3b/AI4LtzyPw8VxzzzinPPBe/IeSH1c7Ima3HtH1Wj0ie4fhvXkASbBWr3tY0ucbAaypp0U5Bu51U4YNuyPiT6Z8BhwuVZi89BQsgjbHGLMYLNHx3nbdehXMUfVtsuV4hWGsqHSnLZ3bEREXqoCIiIixGc+brK2AxusHC5jd6rvgdRG5UbV0r4nuY8Fr2mzhtBHOHBbEqJ58ZmNrGGSMAVDRh9ceq78ColTDpjSGa0mB4qKV3UynsHLgfY7fPeqc554LlcuYQSCCCDYjaDqN+PHwXW4+HP4bFVroN1OMyM/zTAQVBLotTH6zHuB3s8wrTgnbI0OY4OaRcEG4I4LXTnnnFZ/NjPGahdZvbiJ7UZOHe0/RPHVsKmQ1Oj2XZLMYrgTZyZYNTto2H2PJXguk/ou7j7ljMg50U9a28T+1btMOD294294wWVe24I34KyBDhcLCyRPicWPBBG9VD+jh+6VX34/kCtyZ1muI2A+5U50CVjaeauoZCGytl0mgnF2jpRvtvtYHxVySNuCN4IX6vNa/wCU8v1FbkeilqZDJJ+sg3SIaMADYdkAL1Z0fvecX/Dw++JZTK/RnVU2TaWmiHyl7K4TPLBYBhBuTpHYvJlbJ0lTlDL8MLS+R8EIa0WuT80cL8ERZbN/OGojq8h0zJCIJaEOkZZtnERPIJJF/ojUditlV7kPMKbrslVT3CM0lIIpIiDpaRjc04g2wLvJWEiKn8q/2xpvuf8ALmVwKmqCpFdnc58eLKaNzS4aiWs0Df8A5khHgrlRERFjctZwwUbNKZ4G5oxc77LdZ9y/CQBcr7jjdI4NYLk7l8c6M2oa6EslwIuWP2sO/u3jaqArqXqpHM0mv0SRpNN2usbXadoUxzqz9mrLsZeKH1QcXfbI2cBh3qKloPPPs2KoqnMkd2V0jAqSoo4iJnajk3d48d2S+UMFsTr58191xfnnkrnnn47NSjgWV4XaWtctaSbC5JNhvv8AFXTmRmoKKG7gDM8AvPqjYwcB5nwWG6P8xxEG1FQ35w4xsI9AbCR63DZ36p6rOmg0e05YPHsVEx/h4T2Rmd/DuHqiIimrKIiIiIiIiIiIiKJZ5ZiMqwZIgGTgeD+DuPH2qmMo5NkZIQ7SY9t2lpwLe747cFsosLnHmnBWt+cGi8DsyN9Id+8cD4WUSWn0jpNzWiw3GTC3qai5ZsO1vwqAirQBZ1xawub22WxI13w4L1Ag6tvPI261786MypqZ3zrMLjRkFyx1tV8RjuBsVg6cPjvpYtAOrVhYADFV7m+BW2hqC4A6nNORH3XvjlLSHNJaRiCCQR3EY+PgpjkPpPqIezOBOzeey8eNrHuI8VBo6sONhe97HVgdt9i+3PPPevxr3MOor6mp6esbaRocPTxzCkWdeTqPKM4rKGpNDXixvJdrHkDRF3NuGOthfURrG1emLN/Otwu3KEDgdRDmEeUKivPP47ti+sFW+P0HuZ9lxHuKlNrCPqCz0/RiJ2uF5Hfr9vupP/RvOz/fof4mf9lfJmZ+dDXOe2rpw93pOHVhzratIiC58V46TPeuj9GoeR9ch4/xAm2KyDOk2vAtpMPEsF/LBewq2bQVWP6M1QPZc0+J9lz/AEazs/36H+Jn/ZXSXNDOmUaElfGGOwcWvAIG2xZEHewhdj0n1xHpRjuYPxPsXiqs+66TXUOA+rot4a2i/wCa/TVs4o3o1VE9pzR4n2Vi5hZgU+R4XNY4vkfYzSuw0iL2AH0Wi5w9pXqyln7RQEgyh7hgRGNLHbiMPNUzU10spvJI95PrOJ951rz8/Dn2rxdWH9IVlB0YjGuZ5PcLc9anWW+lSaS7adoib6xs5/h9EeahM9Q6Rxc9xc463OcST4nHx2al8+fjzs2Lo+oA442w2HiornufmVoaekp6Rto2gevnmvpzyPw8V5HVwJs3HVc7r4Ai4xF9u1fIzSFxA2ag08Ra9zi21hfXicFmcjZsSVUloYy83FyfRZa+JJwbr1DwQNR89wXA2AzJ1fnFYqkpHucC4HS1WG3YLWJ3236lbuY/R+IgJ6pt5DiyM6mcXDa7hs79WZzUzIhomhxtJMRi8j0eDL6hx1lSRT4qex0n5rG4ljWm0wU1w3adp9h6oiIpizCIiIiIiIiIiIiIiIiIiIi+c8DZGlr2hzSLEEXBHEFQDOHoqa676R2iTj1b/R/uu1juN1YaLzfG1/1BTKSunpHXidbeNh8FrjlnNSWmfoyRmIggm47DrbiMCPHwWPAljsLFwBN9RwvcaON9WGPBbNzQteNFzQ4HWCAR7CoplfozpJsYwYHfU9Hxafwsoj6Zw+k371pqbHoXH+q0sO9uXl+6pSOtwu4HbqF8BY38L2X2ZVMcbBwva9t43jeO5TbKXRLUtN4zHMBqx0T7HYd+OKj1ZmTVwEudTyg20dIDSAGJFiLgataiujIzBWggr4pLaEjT42PkVi+vbj2hgbHEYH42XYOHt1fhz7V55MlW13B+sDrG3YdupdH0fo2IwvtO038e++K87N3qWHy/28+K9hPPvv8Aj5Lq6UDbjr48D5a9S87aY6rga8QMTffs+CR5OxBBva+wns7sDsSw3r9L5NjV9DVN1DE7rW47di6msANjhjY3thh7OB7xZZSizPqZraMEr7WAOiW23Ymw1bb8FIsm9E9U7B/VxC9zc6R4mzb+9ejYycgVDlro4v8Akka3x1+WahDg4k4nDUBvBu32jBeqiyG+ok0Y4zIXfRDcOJdw2Yq2sk9FtNFjMXTu3Hst9gNz4lS6lo44m6MbGsbuaAB5KQylcczZUdV0ggbcRNLzx1D3PJVzkDoqcbOq36I/2bCCf7ztQ8ParEoaCOBgjiYGMGoDnE8V6EUyOJsf0hZisxCesN5Xatwy8kREXqoCIiIiIiIiIiIiIiIiIiIiIiIiIiIiIiIiIEREWKyts/vKs/gERQ58wtVg/wBB8PuuT8VPs3vQZ9hv8oRF+Q5r1xX/AIgpEURFNWQREREREREREREREREREREREREX/9k="/>
          <p:cNvSpPr>
            <a:spLocks noChangeAspect="1" noChangeArrowheads="1"/>
          </p:cNvSpPr>
          <p:nvPr/>
        </p:nvSpPr>
        <p:spPr bwMode="auto">
          <a:xfrm>
            <a:off x="63500" y="-1038225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3" name="Picture 2" descr="http://www.ccrom.org/images/logo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3645024"/>
            <a:ext cx="617220" cy="356616"/>
          </a:xfrm>
          <a:prstGeom prst="rect">
            <a:avLst/>
          </a:prstGeom>
          <a:noFill/>
        </p:spPr>
      </p:pic>
      <p:pic>
        <p:nvPicPr>
          <p:cNvPr id="24" name="Picture 2" descr="http://www.ccrom.org/images/logo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924944"/>
            <a:ext cx="617220" cy="356616"/>
          </a:xfrm>
          <a:prstGeom prst="rect">
            <a:avLst/>
          </a:prstGeom>
          <a:noFill/>
        </p:spPr>
      </p:pic>
      <p:pic>
        <p:nvPicPr>
          <p:cNvPr id="26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1844824"/>
            <a:ext cx="381000" cy="381000"/>
          </a:xfrm>
          <a:prstGeom prst="rect">
            <a:avLst/>
          </a:prstGeom>
          <a:noFill/>
        </p:spPr>
      </p:pic>
      <p:pic>
        <p:nvPicPr>
          <p:cNvPr id="27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1988840"/>
            <a:ext cx="381000" cy="381000"/>
          </a:xfrm>
          <a:prstGeom prst="rect">
            <a:avLst/>
          </a:prstGeom>
          <a:noFill/>
        </p:spPr>
      </p:pic>
      <p:pic>
        <p:nvPicPr>
          <p:cNvPr id="36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1772816"/>
            <a:ext cx="381000" cy="381000"/>
          </a:xfrm>
          <a:prstGeom prst="rect">
            <a:avLst/>
          </a:prstGeom>
          <a:noFill/>
        </p:spPr>
      </p:pic>
      <p:pic>
        <p:nvPicPr>
          <p:cNvPr id="37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980728"/>
            <a:ext cx="381000" cy="381000"/>
          </a:xfrm>
          <a:prstGeom prst="rect">
            <a:avLst/>
          </a:prstGeom>
          <a:noFill/>
        </p:spPr>
      </p:pic>
      <p:pic>
        <p:nvPicPr>
          <p:cNvPr id="38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836712"/>
            <a:ext cx="381000" cy="381000"/>
          </a:xfrm>
          <a:prstGeom prst="rect">
            <a:avLst/>
          </a:prstGeom>
          <a:noFill/>
        </p:spPr>
      </p:pic>
      <p:pic>
        <p:nvPicPr>
          <p:cNvPr id="39" name="Picture 8" descr="http://www.materiaux-direct.com/media/catalog/product/cache/2/image/9df78eab33525d08d6e5fb8d27136e95/1/6/1638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052736"/>
            <a:ext cx="381000" cy="381000"/>
          </a:xfrm>
          <a:prstGeom prst="rect">
            <a:avLst/>
          </a:prstGeom>
          <a:noFill/>
        </p:spPr>
      </p:pic>
      <p:pic>
        <p:nvPicPr>
          <p:cNvPr id="40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4437112"/>
            <a:ext cx="360041" cy="394716"/>
          </a:xfrm>
          <a:prstGeom prst="rect">
            <a:avLst/>
          </a:prstGeom>
          <a:noFill/>
        </p:spPr>
      </p:pic>
      <p:pic>
        <p:nvPicPr>
          <p:cNvPr id="41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5373216"/>
            <a:ext cx="360041" cy="394716"/>
          </a:xfrm>
          <a:prstGeom prst="rect">
            <a:avLst/>
          </a:prstGeom>
          <a:noFill/>
        </p:spPr>
      </p:pic>
      <p:pic>
        <p:nvPicPr>
          <p:cNvPr id="42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6" y="3212976"/>
            <a:ext cx="360041" cy="394716"/>
          </a:xfrm>
          <a:prstGeom prst="rect">
            <a:avLst/>
          </a:prstGeom>
          <a:noFill/>
        </p:spPr>
      </p:pic>
      <p:pic>
        <p:nvPicPr>
          <p:cNvPr id="43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2348880"/>
            <a:ext cx="360041" cy="394716"/>
          </a:xfrm>
          <a:prstGeom prst="rect">
            <a:avLst/>
          </a:prstGeom>
          <a:noFill/>
        </p:spPr>
      </p:pic>
      <p:pic>
        <p:nvPicPr>
          <p:cNvPr id="44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2492896"/>
            <a:ext cx="360041" cy="394716"/>
          </a:xfrm>
          <a:prstGeom prst="rect">
            <a:avLst/>
          </a:prstGeom>
          <a:noFill/>
        </p:spPr>
      </p:pic>
      <p:pic>
        <p:nvPicPr>
          <p:cNvPr id="45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51920" y="4509120"/>
            <a:ext cx="360041" cy="394716"/>
          </a:xfrm>
          <a:prstGeom prst="rect">
            <a:avLst/>
          </a:prstGeom>
          <a:noFill/>
        </p:spPr>
      </p:pic>
      <p:pic>
        <p:nvPicPr>
          <p:cNvPr id="46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8144" y="3861048"/>
            <a:ext cx="360041" cy="394716"/>
          </a:xfrm>
          <a:prstGeom prst="rect">
            <a:avLst/>
          </a:prstGeom>
          <a:noFill/>
        </p:spPr>
      </p:pic>
      <p:pic>
        <p:nvPicPr>
          <p:cNvPr id="47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2132856"/>
            <a:ext cx="360041" cy="394716"/>
          </a:xfrm>
          <a:prstGeom prst="rect">
            <a:avLst/>
          </a:prstGeom>
          <a:noFill/>
        </p:spPr>
      </p:pic>
      <p:pic>
        <p:nvPicPr>
          <p:cNvPr id="48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2780928"/>
            <a:ext cx="360041" cy="394716"/>
          </a:xfrm>
          <a:prstGeom prst="rect">
            <a:avLst/>
          </a:prstGeom>
          <a:noFill/>
        </p:spPr>
      </p:pic>
      <p:pic>
        <p:nvPicPr>
          <p:cNvPr id="49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4005064"/>
            <a:ext cx="360041" cy="394716"/>
          </a:xfrm>
          <a:prstGeom prst="rect">
            <a:avLst/>
          </a:prstGeom>
          <a:noFill/>
        </p:spPr>
      </p:pic>
      <p:pic>
        <p:nvPicPr>
          <p:cNvPr id="50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620688"/>
            <a:ext cx="360041" cy="394716"/>
          </a:xfrm>
          <a:prstGeom prst="rect">
            <a:avLst/>
          </a:prstGeom>
          <a:noFill/>
        </p:spPr>
      </p:pic>
      <p:pic>
        <p:nvPicPr>
          <p:cNvPr id="51" name="Picture 16" descr="http://www.sdm-protect.com/images_produits/41800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5013176"/>
            <a:ext cx="360041" cy="3947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9" name="ZoneTexte 2"/>
          <p:cNvSpPr txBox="1">
            <a:spLocks noChangeArrowheads="1"/>
          </p:cNvSpPr>
          <p:nvPr/>
        </p:nvSpPr>
        <p:spPr bwMode="auto">
          <a:xfrm rot="19890863">
            <a:off x="-307526" y="433105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Audiences du site internet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graphicFrame>
        <p:nvGraphicFramePr>
          <p:cNvPr id="10" name="Graphique 9"/>
          <p:cNvGraphicFramePr/>
          <p:nvPr/>
        </p:nvGraphicFramePr>
        <p:xfrm>
          <a:off x="251520" y="1484784"/>
          <a:ext cx="871296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ZoneTexte 2"/>
          <p:cNvSpPr txBox="1">
            <a:spLocks noChangeArrowheads="1"/>
          </p:cNvSpPr>
          <p:nvPr/>
        </p:nvSpPr>
        <p:spPr bwMode="auto">
          <a:xfrm>
            <a:off x="4572000" y="1052736"/>
            <a:ext cx="4392488" cy="52322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Evolution du nombre de visites sur romma.fr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2"/>
          <p:cNvSpPr txBox="1">
            <a:spLocks noChangeArrowheads="1"/>
          </p:cNvSpPr>
          <p:nvPr/>
        </p:nvSpPr>
        <p:spPr bwMode="auto">
          <a:xfrm rot="20173542">
            <a:off x="38666" y="295133"/>
            <a:ext cx="15743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9" name="ZoneTexte 2"/>
          <p:cNvSpPr txBox="1">
            <a:spLocks noChangeArrowheads="1"/>
          </p:cNvSpPr>
          <p:nvPr/>
        </p:nvSpPr>
        <p:spPr bwMode="auto">
          <a:xfrm rot="19890863">
            <a:off x="-307526" y="433105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Améliorations site internet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00808"/>
            <a:ext cx="5122771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76672"/>
            <a:ext cx="5092064" cy="101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4077072"/>
            <a:ext cx="2808889" cy="2515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2060848"/>
            <a:ext cx="3342223" cy="181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/>
          <p:cNvSpPr txBox="1">
            <a:spLocks noChangeArrowheads="1"/>
          </p:cNvSpPr>
          <p:nvPr/>
        </p:nvSpPr>
        <p:spPr bwMode="auto">
          <a:xfrm rot="20173542">
            <a:off x="-79236" y="259876"/>
            <a:ext cx="19702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Financier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5" name="ZoneTexte 2"/>
          <p:cNvSpPr txBox="1">
            <a:spLocks noChangeArrowheads="1"/>
          </p:cNvSpPr>
          <p:nvPr/>
        </p:nvSpPr>
        <p:spPr bwMode="auto">
          <a:xfrm rot="19890863">
            <a:off x="-307526" y="433105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Bilan 2011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187624" y="1124743"/>
          <a:ext cx="6984776" cy="5234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194"/>
                <a:gridCol w="1746194"/>
                <a:gridCol w="1746194"/>
                <a:gridCol w="1746194"/>
              </a:tblGrid>
              <a:tr h="470136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DEPENSES</a:t>
                      </a:r>
                      <a:endParaRPr lang="fr-FR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RECETTES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Achat </a:t>
                      </a:r>
                      <a:r>
                        <a:rPr lang="fr-FR" sz="24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dataloggers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555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Cotisations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955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Frais de mission</a:t>
                      </a:r>
                      <a:endParaRPr lang="fr-FR" sz="24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491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Prestation Télé</a:t>
                      </a:r>
                      <a:endParaRPr lang="fr-FR" sz="24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600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Assurance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187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Dons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385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Serveur internet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120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Infoclimat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19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Passion </a:t>
                      </a:r>
                      <a:r>
                        <a:rPr lang="fr-FR" sz="2400" b="1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Céüze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17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Frais bancaires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11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450">
                <a:tc>
                  <a:txBody>
                    <a:bodyPr/>
                    <a:lstStyle/>
                    <a:p>
                      <a:pPr algn="ctr"/>
                      <a:r>
                        <a:rPr lang="fr-FR" sz="20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Commandes adhérents</a:t>
                      </a:r>
                      <a:endParaRPr lang="fr-FR" sz="20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741 €</a:t>
                      </a:r>
                      <a:endParaRPr lang="fr-FR" sz="20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Commandes adhérents</a:t>
                      </a:r>
                      <a:endParaRPr lang="fr-FR" sz="20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i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741 €</a:t>
                      </a:r>
                      <a:endParaRPr lang="fr-FR" sz="20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82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TOTAL : </a:t>
                      </a:r>
                      <a:r>
                        <a:rPr lang="fr-FR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2141</a:t>
                      </a:r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TOTAL : </a:t>
                      </a:r>
                      <a:r>
                        <a:rPr lang="fr-FR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2681</a:t>
                      </a:r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 €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32820"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RESULTAT : </a:t>
                      </a:r>
                      <a:r>
                        <a:rPr lang="fr-FR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540</a:t>
                      </a:r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2"/>
          <p:cNvSpPr txBox="1">
            <a:spLocks noChangeArrowheads="1"/>
          </p:cNvSpPr>
          <p:nvPr/>
        </p:nvSpPr>
        <p:spPr bwMode="auto">
          <a:xfrm rot="19890863">
            <a:off x="-379534" y="505113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En cours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4" name="ZoneTexte 2"/>
          <p:cNvSpPr txBox="1">
            <a:spLocks noChangeArrowheads="1"/>
          </p:cNvSpPr>
          <p:nvPr/>
        </p:nvSpPr>
        <p:spPr bwMode="auto">
          <a:xfrm rot="19890863">
            <a:off x="-85168" y="268495"/>
            <a:ext cx="167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Projets 2012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5" name="Picture 2" descr="http://www.romma.fr/fond_carte_larg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60648"/>
            <a:ext cx="4872038" cy="6260306"/>
          </a:xfrm>
          <a:prstGeom prst="rect">
            <a:avLst/>
          </a:prstGeom>
          <a:noFill/>
        </p:spPr>
      </p:pic>
      <p:pic>
        <p:nvPicPr>
          <p:cNvPr id="66562" name="Picture 2" descr="http://www.integralpersonality.com/IPBlog/Images/Emotico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852936"/>
            <a:ext cx="381087" cy="381087"/>
          </a:xfrm>
          <a:prstGeom prst="rect">
            <a:avLst/>
          </a:prstGeom>
          <a:noFill/>
        </p:spPr>
      </p:pic>
      <p:pic>
        <p:nvPicPr>
          <p:cNvPr id="8" name="Picture 2" descr="http://www.integralpersonality.com/IPBlog/Images/Emotico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3284984"/>
            <a:ext cx="381087" cy="381087"/>
          </a:xfrm>
          <a:prstGeom prst="rect">
            <a:avLst/>
          </a:prstGeom>
          <a:noFill/>
        </p:spPr>
      </p:pic>
      <p:pic>
        <p:nvPicPr>
          <p:cNvPr id="9" name="Picture 2" descr="http://www.integralpersonality.com/IPBlog/Images/Emotico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852936"/>
            <a:ext cx="381087" cy="381087"/>
          </a:xfrm>
          <a:prstGeom prst="rect">
            <a:avLst/>
          </a:prstGeom>
          <a:noFill/>
        </p:spPr>
      </p:pic>
      <p:pic>
        <p:nvPicPr>
          <p:cNvPr id="10" name="Picture 2" descr="http://www.integralpersonality.com/IPBlog/Images/Emotico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429000"/>
            <a:ext cx="381087" cy="381087"/>
          </a:xfrm>
          <a:prstGeom prst="rect">
            <a:avLst/>
          </a:prstGeom>
          <a:noFill/>
        </p:spPr>
      </p:pic>
      <p:pic>
        <p:nvPicPr>
          <p:cNvPr id="11" name="Picture 2" descr="http://www.integralpersonality.com/IPBlog/Images/Emotico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564904"/>
            <a:ext cx="381087" cy="381087"/>
          </a:xfrm>
          <a:prstGeom prst="rect">
            <a:avLst/>
          </a:prstGeom>
          <a:noFill/>
        </p:spPr>
      </p:pic>
      <p:pic>
        <p:nvPicPr>
          <p:cNvPr id="12" name="Picture 2" descr="http://www.integralpersonality.com/IPBlog/Images/Emotico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149080"/>
            <a:ext cx="381087" cy="381087"/>
          </a:xfrm>
          <a:prstGeom prst="rect">
            <a:avLst/>
          </a:prstGeom>
          <a:noFill/>
        </p:spPr>
      </p:pic>
      <p:pic>
        <p:nvPicPr>
          <p:cNvPr id="16" name="Picture 2" descr="http://www.integralpersonality.com/IPBlog/Images/Emoticon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2204864"/>
            <a:ext cx="381087" cy="381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2"/>
          <p:cNvSpPr txBox="1">
            <a:spLocks noChangeArrowheads="1"/>
          </p:cNvSpPr>
          <p:nvPr/>
        </p:nvSpPr>
        <p:spPr bwMode="auto">
          <a:xfrm rot="19890863">
            <a:off x="-307526" y="433105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Convention RNHCJ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4" name="ZoneTexte 2"/>
          <p:cNvSpPr txBox="1">
            <a:spLocks noChangeArrowheads="1"/>
          </p:cNvSpPr>
          <p:nvPr/>
        </p:nvSpPr>
        <p:spPr bwMode="auto">
          <a:xfrm rot="19890863">
            <a:off x="-85168" y="268495"/>
            <a:ext cx="167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Projets 2012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5" name="Flèche droite rayée 4"/>
          <p:cNvSpPr/>
          <p:nvPr/>
        </p:nvSpPr>
        <p:spPr>
          <a:xfrm>
            <a:off x="251520" y="3212976"/>
            <a:ext cx="5688632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2"/>
          <p:cNvSpPr txBox="1">
            <a:spLocks noChangeArrowheads="1"/>
          </p:cNvSpPr>
          <p:nvPr/>
        </p:nvSpPr>
        <p:spPr bwMode="auto">
          <a:xfrm>
            <a:off x="251520" y="2420888"/>
            <a:ext cx="10081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4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31 janvier </a:t>
            </a:r>
          </a:p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AG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grpSp>
        <p:nvGrpSpPr>
          <p:cNvPr id="18" name="Groupe 17"/>
          <p:cNvGrpSpPr/>
          <p:nvPr/>
        </p:nvGrpSpPr>
        <p:grpSpPr>
          <a:xfrm>
            <a:off x="971600" y="3717032"/>
            <a:ext cx="1512168" cy="1509886"/>
            <a:chOff x="971600" y="3717032"/>
            <a:chExt cx="1512168" cy="1509886"/>
          </a:xfrm>
        </p:grpSpPr>
        <p:sp>
          <p:nvSpPr>
            <p:cNvPr id="8" name="ZoneTexte 2"/>
            <p:cNvSpPr txBox="1">
              <a:spLocks noChangeArrowheads="1"/>
            </p:cNvSpPr>
            <p:nvPr/>
          </p:nvSpPr>
          <p:spPr bwMode="auto">
            <a:xfrm>
              <a:off x="971600" y="3717032"/>
              <a:ext cx="1512168" cy="12003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25 février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Conseil Scientifique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10" name="Picture 10" descr="http://www.emploi-en-suisse.com/ees-images/euro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47664" y="4941168"/>
              <a:ext cx="381000" cy="285750"/>
            </a:xfrm>
            <a:prstGeom prst="rect">
              <a:avLst/>
            </a:prstGeom>
            <a:noFill/>
          </p:spPr>
        </p:pic>
      </p:grpSp>
      <p:grpSp>
        <p:nvGrpSpPr>
          <p:cNvPr id="19" name="Groupe 18"/>
          <p:cNvGrpSpPr/>
          <p:nvPr/>
        </p:nvGrpSpPr>
        <p:grpSpPr>
          <a:xfrm>
            <a:off x="2051720" y="2132856"/>
            <a:ext cx="1512168" cy="1119029"/>
            <a:chOff x="2051720" y="2132856"/>
            <a:chExt cx="1512168" cy="1119029"/>
          </a:xfrm>
        </p:grpSpPr>
        <p:sp>
          <p:nvSpPr>
            <p:cNvPr id="9" name="ZoneTexte 2"/>
            <p:cNvSpPr txBox="1">
              <a:spLocks noChangeArrowheads="1"/>
            </p:cNvSpPr>
            <p:nvPr/>
          </p:nvSpPr>
          <p:spPr bwMode="auto">
            <a:xfrm>
              <a:off x="2051720" y="2420888"/>
              <a:ext cx="1512168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24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21 mai</a:t>
              </a:r>
            </a:p>
            <a:p>
              <a:pPr algn="ctr"/>
              <a:r>
                <a:rPr lang="fr-FR" sz="2400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Visite des sites</a:t>
              </a:r>
              <a:endParaRPr lang="fr-FR" sz="24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11" name="Picture 10" descr="http://www.emploi-en-suisse.com/ees-images/euro.gi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27784" y="2132856"/>
              <a:ext cx="381000" cy="285750"/>
            </a:xfrm>
            <a:prstGeom prst="rect">
              <a:avLst/>
            </a:prstGeom>
            <a:noFill/>
          </p:spPr>
        </p:pic>
      </p:grpSp>
      <p:sp>
        <p:nvSpPr>
          <p:cNvPr id="12" name="ZoneTexte 2"/>
          <p:cNvSpPr txBox="1">
            <a:spLocks noChangeArrowheads="1"/>
          </p:cNvSpPr>
          <p:nvPr/>
        </p:nvSpPr>
        <p:spPr bwMode="auto">
          <a:xfrm>
            <a:off x="3203848" y="3789040"/>
            <a:ext cx="15121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4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3 décembre</a:t>
            </a:r>
          </a:p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Réunion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5" name="ZoneTexte 2"/>
          <p:cNvSpPr txBox="1">
            <a:spLocks noChangeArrowheads="1"/>
          </p:cNvSpPr>
          <p:nvPr/>
        </p:nvSpPr>
        <p:spPr bwMode="auto">
          <a:xfrm>
            <a:off x="4283968" y="2420888"/>
            <a:ext cx="15121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4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31 mars 2012</a:t>
            </a:r>
          </a:p>
          <a:p>
            <a:pPr algn="ctr"/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Convention</a:t>
            </a:r>
            <a:endParaRPr lang="fr-FR" sz="24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grpSp>
        <p:nvGrpSpPr>
          <p:cNvPr id="25" name="Groupe 24"/>
          <p:cNvGrpSpPr/>
          <p:nvPr/>
        </p:nvGrpSpPr>
        <p:grpSpPr>
          <a:xfrm>
            <a:off x="6228184" y="260648"/>
            <a:ext cx="2095500" cy="6475412"/>
            <a:chOff x="6228184" y="260648"/>
            <a:chExt cx="2095500" cy="6475412"/>
          </a:xfrm>
        </p:grpSpPr>
        <p:pic>
          <p:nvPicPr>
            <p:cNvPr id="16" name="Picture 2" descr="http://www.romma.fr/fond_carte_large.gi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72200" y="260648"/>
              <a:ext cx="1771650" cy="2276475"/>
            </a:xfrm>
            <a:prstGeom prst="rect">
              <a:avLst/>
            </a:prstGeom>
            <a:noFill/>
          </p:spPr>
        </p:pic>
        <p:pic>
          <p:nvPicPr>
            <p:cNvPr id="17" name="Picture 2" descr="http://www.integralpersonality.com/IPBlog/Images/Emoticone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876260" y="332660"/>
              <a:ext cx="106704" cy="106704"/>
            </a:xfrm>
            <a:prstGeom prst="rect">
              <a:avLst/>
            </a:prstGeom>
            <a:noFill/>
          </p:spPr>
        </p:pic>
        <p:pic>
          <p:nvPicPr>
            <p:cNvPr id="15362" name="Picture 2" descr="http://www.gagner-argent-methode-1.com/billets-500-eventail%20copy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228184" y="2636912"/>
              <a:ext cx="2095500" cy="2057400"/>
            </a:xfrm>
            <a:prstGeom prst="rect">
              <a:avLst/>
            </a:prstGeom>
            <a:noFill/>
          </p:spPr>
        </p:pic>
        <p:pic>
          <p:nvPicPr>
            <p:cNvPr id="15364" name="Picture 4" descr="http://blog.axe-net.fr/wp/wp-content/uploads/2011/02/experience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228184" y="4869160"/>
              <a:ext cx="2088232" cy="1866900"/>
            </a:xfrm>
            <a:prstGeom prst="rect">
              <a:avLst/>
            </a:prstGeom>
            <a:noFill/>
          </p:spPr>
        </p:pic>
        <p:pic>
          <p:nvPicPr>
            <p:cNvPr id="20" name="Picture 2" descr="http://www.integralpersonality.com/IPBlog/Images/Emoticone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020272" y="332656"/>
              <a:ext cx="106704" cy="106704"/>
            </a:xfrm>
            <a:prstGeom prst="rect">
              <a:avLst/>
            </a:prstGeom>
            <a:noFill/>
          </p:spPr>
        </p:pic>
        <p:pic>
          <p:nvPicPr>
            <p:cNvPr id="21" name="Picture 2" descr="http://www.integralpersonality.com/IPBlog/Images/Emoticone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020272" y="476672"/>
              <a:ext cx="106704" cy="106704"/>
            </a:xfrm>
            <a:prstGeom prst="rect">
              <a:avLst/>
            </a:prstGeom>
            <a:noFill/>
          </p:spPr>
        </p:pic>
        <p:pic>
          <p:nvPicPr>
            <p:cNvPr id="22" name="Picture 2" descr="http://www.integralpersonality.com/IPBlog/Images/Emoticone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48264" y="404664"/>
              <a:ext cx="106704" cy="106704"/>
            </a:xfrm>
            <a:prstGeom prst="rect">
              <a:avLst/>
            </a:prstGeom>
            <a:noFill/>
          </p:spPr>
        </p:pic>
        <p:pic>
          <p:nvPicPr>
            <p:cNvPr id="23" name="Picture 2" descr="http://www.integralpersonality.com/IPBlog/Images/Emoticone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876256" y="476672"/>
              <a:ext cx="106704" cy="106704"/>
            </a:xfrm>
            <a:prstGeom prst="rect">
              <a:avLst/>
            </a:prstGeom>
            <a:noFill/>
          </p:spPr>
        </p:pic>
        <p:pic>
          <p:nvPicPr>
            <p:cNvPr id="24" name="Picture 2" descr="http://www.integralpersonality.com/IPBlog/Images/Emoticone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948264" y="476672"/>
              <a:ext cx="106704" cy="10670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2"/>
          <p:cNvSpPr txBox="1">
            <a:spLocks noChangeArrowheads="1"/>
          </p:cNvSpPr>
          <p:nvPr/>
        </p:nvSpPr>
        <p:spPr bwMode="auto">
          <a:xfrm rot="19890863">
            <a:off x="-85168" y="268495"/>
            <a:ext cx="167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Projets 2012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4.bp.blogspot.com/_AlBKpq5EeDo/TKnvB2hl1OI/AAAAAAAAAPg/cWs8pIkVmaE/s1600/logo-ffv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2348295" cy="1576864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332656"/>
            <a:ext cx="2000000" cy="200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2348880"/>
            <a:ext cx="2000000" cy="200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332656"/>
            <a:ext cx="2000000" cy="200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16016" y="332656"/>
            <a:ext cx="2000000" cy="200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6016" y="2348880"/>
            <a:ext cx="2000000" cy="200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32240" y="2348880"/>
            <a:ext cx="2000000" cy="200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771800" y="4797152"/>
            <a:ext cx="6048672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ZoneTexte 2"/>
          <p:cNvSpPr txBox="1">
            <a:spLocks noChangeArrowheads="1"/>
          </p:cNvSpPr>
          <p:nvPr/>
        </p:nvSpPr>
        <p:spPr bwMode="auto">
          <a:xfrm rot="19890863">
            <a:off x="-307526" y="433105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Partenariat FFVL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grpSp>
        <p:nvGrpSpPr>
          <p:cNvPr id="17" name="Groupe 16"/>
          <p:cNvGrpSpPr/>
          <p:nvPr/>
        </p:nvGrpSpPr>
        <p:grpSpPr>
          <a:xfrm>
            <a:off x="539552" y="3356992"/>
            <a:ext cx="1800200" cy="3356595"/>
            <a:chOff x="467544" y="3356992"/>
            <a:chExt cx="1800200" cy="3356595"/>
          </a:xfrm>
        </p:grpSpPr>
        <p:pic>
          <p:nvPicPr>
            <p:cNvPr id="15362" name="Picture 2" descr="http://onekite.forum.free.fr/styles/prosilver/imageset/site_logo.gif">
              <a:hlinkClick r:id="rId11" tooltip="Index du forum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467544" y="3356992"/>
              <a:ext cx="1800200" cy="1000125"/>
            </a:xfrm>
            <a:prstGeom prst="rect">
              <a:avLst/>
            </a:prstGeom>
            <a:noFill/>
          </p:spPr>
        </p:pic>
        <p:pic>
          <p:nvPicPr>
            <p:cNvPr id="14" name="Picture 2" descr="http://www.romma.fr/fond_carte_large.gif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67544" y="4437112"/>
              <a:ext cx="1800200" cy="2276475"/>
            </a:xfrm>
            <a:prstGeom prst="rect">
              <a:avLst/>
            </a:prstGeom>
            <a:noFill/>
          </p:spPr>
        </p:pic>
        <p:pic>
          <p:nvPicPr>
            <p:cNvPr id="15" name="Picture 2" descr="http://www.integralpersonality.com/IPBlog/Images/Emoticone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827584" y="5733256"/>
              <a:ext cx="152435" cy="152435"/>
            </a:xfrm>
            <a:prstGeom prst="rect">
              <a:avLst/>
            </a:prstGeom>
            <a:noFill/>
          </p:spPr>
        </p:pic>
        <p:pic>
          <p:nvPicPr>
            <p:cNvPr id="16" name="Picture 2" descr="http://www.integralpersonality.com/IPBlog/Images/Emoticone.png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827586" y="5589242"/>
              <a:ext cx="152435" cy="15243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 descr="carte_zoom0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228184" y="4221088"/>
            <a:ext cx="2800350" cy="2520280"/>
          </a:xfrm>
          <a:prstGeom prst="rect">
            <a:avLst/>
          </a:prstGeom>
        </p:spPr>
      </p:pic>
      <p:pic>
        <p:nvPicPr>
          <p:cNvPr id="13" name="Image 12" descr="carte_zoom0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4221088"/>
            <a:ext cx="3080385" cy="2511457"/>
          </a:xfrm>
          <a:prstGeom prst="rect">
            <a:avLst/>
          </a:prstGeom>
        </p:spPr>
      </p:pic>
      <p:pic>
        <p:nvPicPr>
          <p:cNvPr id="14" name="Image 13" descr="carte_zoom38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4" y="4221088"/>
            <a:ext cx="2594406" cy="2520280"/>
          </a:xfrm>
          <a:prstGeom prst="rect">
            <a:avLst/>
          </a:prstGeom>
        </p:spPr>
      </p:pic>
      <p:pic>
        <p:nvPicPr>
          <p:cNvPr id="15" name="Image 14" descr="carte_zoom73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5816" y="1988840"/>
            <a:ext cx="3096344" cy="2149807"/>
          </a:xfrm>
          <a:prstGeom prst="rect">
            <a:avLst/>
          </a:prstGeom>
        </p:spPr>
      </p:pic>
      <p:pic>
        <p:nvPicPr>
          <p:cNvPr id="16" name="Image 15" descr="carte_zoom74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228184" y="1988840"/>
            <a:ext cx="2800350" cy="2129979"/>
          </a:xfrm>
          <a:prstGeom prst="rect">
            <a:avLst/>
          </a:prstGeom>
        </p:spPr>
      </p:pic>
      <p:pic>
        <p:nvPicPr>
          <p:cNvPr id="52226" name="Picture 2" descr="http://icons.iconarchive.com/icons/visualpharm/must-have/256/Zoom-In-icon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1772816"/>
            <a:ext cx="2438400" cy="2438400"/>
          </a:xfrm>
          <a:prstGeom prst="rect">
            <a:avLst/>
          </a:prstGeom>
          <a:noFill/>
        </p:spPr>
      </p:pic>
      <p:sp>
        <p:nvSpPr>
          <p:cNvPr id="10" name="ZoneTexte 2"/>
          <p:cNvSpPr txBox="1">
            <a:spLocks noChangeArrowheads="1"/>
          </p:cNvSpPr>
          <p:nvPr/>
        </p:nvSpPr>
        <p:spPr bwMode="auto">
          <a:xfrm rot="19890863">
            <a:off x="-85168" y="268495"/>
            <a:ext cx="167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Projets 2012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1" name="ZoneTexte 2"/>
          <p:cNvSpPr txBox="1">
            <a:spLocks noChangeArrowheads="1"/>
          </p:cNvSpPr>
          <p:nvPr/>
        </p:nvSpPr>
        <p:spPr bwMode="auto">
          <a:xfrm rot="19890863">
            <a:off x="-307526" y="433105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Zooms sur romma.fr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21506" name="AutoShape 2" descr="data:image/jpeg;base64,/9j/4AAQSkZJRgABAQAAAQABAAD/2wCEAAkGBhMSERASEA8QEg8QEA8QEBAPEBAPDhAQFBAVFRUQFBIXHCYeFxkjGRIVIC8gLycpLSwsFR4xNTAqNSYrLCkBCQoKDAwOFA8PFCkcHBwpKSkpKSkpKSkpKSkpKSkpKSkpLSkpKSwpKSkpLCkpKSkpNikpKSkpKSkpKSkpKSkpKf/AABEIANMA7wMBIgACEQEDEQH/xAAcAAEAAgMBAQEAAAAAAAAAAAAAAgQBAwUGBwj/xABEEAACAQIDBAUHCQYFBQAAAAAAAQIDEQQhMQUSQVEGE2FxgSIyUpGhsdEHFEJicpLB4fAVIzNTY3NDVKKywhaTw9Lx/8QAFwEBAQEBAAAAAAAAAAAAAAAAAAECA//EABkRAQEBAQEBAAAAAAAAAAAAAAABEQIhMf/aAAwDAQACEQMRAD8A+4gAAAAAAAAEZVEtWkBIGl4pdr7vzI/PFyfsAsA0LFrtNkayejX4gTAAAAAAAAAAAAAAAAAAAAAAAAAAAAAACFarupt8Pa+CA0Y3FbqtHzn7FzZy41mn5V32m7Ntt6vN/DuMOAG2FS5NFPda0N1KtcK3GHEymZAQrSjxuuTLdHEKXY+T/WZUsQcQOmCnSxbWUs1z4+JbjK+a0CMgAAAAAAAAAAAAAAAAAAAAAAAFHGzu0uWfj/8APeXZSsm+WZy3K7bfHMBYWACsOJrlSN1hYDTCrbUsRma5QNdmtAi2DVTq3NoVhoxCTjo/DgyQsBao4hS7Hy+BtOe4m2liWspZrnxCLYMRlfQyAAAAAAAAAAAAAAAAAAAFfGztG3N+xfpFE34yd5d2XxNAAzcwEFTRkiZTANGHEkANMqfIzCrbU22ITgBtUiRUTa7jfTqXA2mGjKAGItx0/Is0sQnlo+XwK5GUQL4KdPEtZPNc+K+JbjNPNaBGQAAAAAAAAAAAAAAAcGvKUHKS3pwcpOUdakHfNx5r6uq4cjdSqqSUotOLV007plnG4dpucVdfTitftLt5nKq0HFupQs97OdJu0Kn1ov6M+3R8eaKvBGjC4yNRNxvdPdlGStOEvRlHg/fqro3ASMoiZTAlcyRM3AyAAMOJrlC2huRgCNOtzN6ZonTMRm0BYBGM7kgjDRFNp3X5MmYaCrFHEp5PJ+x9xuOfKJOliWtc17V8Qi6CMJpq6d0SAAAAAAAAAAACFaqoxlKTtGKcm+SSu2fD9j/LNBYuuqyqxwdWtKVN1VHrqF3nGSj9FO+WqXM+qdPsTOns3HSpfxFh6ijnZreW62vrWbt22PyjiY3d3dt8b5/mRqR+pZ041lGvh6kVUcU4VY2nTqQeajNLz4eN1qmjZgtpb7dOcerrxV5U273Xpwl9OHbw0aTPhHyYdMsRhsTRwsL1qGIrQpqi3ZwnOVt+D4a3a0eejzPu+NwUaqSlvQqQd4zi92rSl6UZfpNZO6YSxclKyu9CUXdJrQqYWctxqrKEqkG1JwTinxjJx+i3Fp205DA1bqS5PIouGSKMgSuZuQMoCYIpmUBkSiDIGlxa0NlOsSaNU6fIDemZuVY1bam+MwJGHEzcyBrTad07e595ao4pPJ5P2PuK7IOKA6QKVPEOOt2vai3Comrp3QRIAAAAAAAFfaOAhXpVKNRXp1YShNJ2e7JWdnwfafCdvfIJjITfzSpSxFK73esn1NdLlJNbr701fkj78AsuPlnyVfJRUwNWWKxqpOuo7lCFOTqdVvefNy03mvJVtE3nmfS8Xg1PsktJLVdj5rsLACPG7Vwr6zyt6nWS8mpTeU4+jJaSWXEr4XaE6GdeKdCTtLERyVJ5W62P0Yu78vRWV7J3Xs8Xg41FaSvyfGL5pnJ+aOmlCdmnkpfRl2Pk+wmLrbFkrnAdCphM6MZVMJrLDR8qrh+c8P6UOdL7vovr4PGQqwjUpTjOnNXjKLumvjfJrVNWZRZuCJkDJJMhczcCZI13MpgTMGLkZ1LfrV8gI17JNyaSSu28klzufPdv/KvToycMLFV5LJ1G92in2cZ+xdp5jp/05qYmrUoU57uFhJwtB/xnF2cpPjG6yWnHu8bHUzrUj21f5TMdU0qxprlTpxXtldnIq9LcZPzsZiH2KpKK9UbHKvZEIMiu9gek2Jpu8cRUfG05dZF+ErnteivSx4luFWEVUi0lKF1GV07Xi9H5LPm1NnpOgi/fSf8AUor2zKlfQsTWlFrdlJdzaNmH23Vg77299rj4mjH8O8qyIj2+ydrKun5LjKNt5arO9mn4M6BQ2Ns/qaUY/TflT+0+HhoXzbIAAAAAAAAAABGpTUk01dPVMkAORicK6eebhz4x7JfE4eM2ZUpzlXwdt+T3q2Hk92jifrX/AMOrZefx0knlb2TRxKqs24ryL6cV2rs7AK+ydrwxEW4XU4Pdq0ai3a1GfoVIcO/NNZptFiNa0t2T107znbQxXUv5xGj1icVCtKlFOvuKV4v60U3LLtK+D23SxFROjVjO0rNJ2nH7UHmvURXeFyNzJUSM3ImQrLlY8v092982wdWpe1Sa6mlzU53V12qKlLwPQ1JZ25Zv8D5D8sW19/EUcOn5NGHWTX9SppfuhFffJVn14W5sooqQnYu0DLbbUeRGAqvMRCLEGer+T+F5t/1f9tNv/keQc7Jnuvk7oeRGXZVn65KC9kQlevx783xLvRvAb9Xea8mnaXfL6K/HwKGKflLsR6/YWD6ujG68qXly73ovVYsR0QAaZCFWqopyk7Rim2+SRM5nSCdqNvSnTT7t7e/4gRn0hgk24ysk3fK9u65Klt6MkmoSs88934nyLBQ2h8+xrrzqLC3qKKnfqppy/ddUtMo6teObPdbHm3Tj3Ii2PSftleg/Wh+1/qf6vyOXcmmVHQ/az9FetmHtSXKPqfxKFzKYFz9oT5rwSKdbalXrIxU7RbztGOeXOxJM5+MqqNWm20k3q3ZciUXq+0qiaSm82loufcUcTiZLFUoreado7kd5RUXGblVk7WdnFJLmYxNZPNSi+5pl9YqNt66ul2Nq/AK5u2K84NulFuWmSva+ra4rLt18SpLYdPEq7Uqc5QuqlJunVpyavvJ8GmXJ1rtvmQWKcZR3c23ZrhurVgYwO2alGccPjXFTk92hiordoYl8Itf4db6ukvo+iu7co1qVLEU5U6kIzhNWnCSuv12nJhjKmBajiJTq4LSGKleVXDLhDEcZQ5VNV9L0ij0tzMpWIRmmk0000mmndNPRp8Ua8VPK3FhEIyycm7J3bb4JcT88bf2h85xNevf+LUnKPZC9oLwioo+5dL+t+ZYiOHi5Vp03SgkpO2/5MpZJvKLkz4fPojjI60Uux9YvfEzW+XL3OBapJrR37H+DLU+j2JaV6Sy5S/FkFsjEpZ0V39ZT+JGmlVLvt5GyIlsutxo+qpTuv9RmOErLJ0Zd6cGveBDEVLRPqvQvCblBX1UacPFR3pe2R8vhs2pOcIulNJyjvNpWUb5u/dc+xbIp7tCH1rz+88vZYRmr+z8N1leMeF1f7KzZ7g850Uw2dSo/srxzf4HozUZoACoFXamE6ylOC85q8ftrOPtRaAHzrGVN6N+zxLuyH+7iY25hNyvVhbyZ/vYd0r7y8JJ+tGNn1LQS7EZadJMzvoq9aN8qLLrEHX7ilWxaRQrY98CXrFkdmWNS4kKuJpzVqkITXKcYzXqZ5+VWcmlG7bdkoq7b5JHYwHQ2tOzq1Oqjy86p6lkvX4DbTJGyruSyUKdlolCCS9hphQjolFJ8kl7j0OE6J0Ia9ZN851Je6Nkb5dHaPKS7py/EqPH9U3OMYt3lKMUk+bPW/wDTNG7dp5/XfqLOD2PSpPejHytN6Tcml2X0Low1zIdH6Ub7u+pWylvydvBuzKVaDg92olZ5J6wkv1wPQEKtJSTUkmnqmVHh/mNTBvewsXVwjbc8ImlOi3rPDOTStzptpei1o5Q6V4WUvLrxotawxN8NNd8alvYd7G7LlH+HeUPR1mu7mvb3lRNaSXhJfgyKrw6RYV6YzCvuxFH/ANib2jRlpXw8ssv3tN/joZnhaL86lSffTg/ejRPY+FeuGwz76NL4EFmnVWkalOzd204exIlLeejT1yVn3HPl0bwT1weE/wCxS+Bql0VwP+TwvhSgvcgOm8PdZxvze6tPUVXs+KvalDxjfxzvYpS6JYP/ACtJfZ3o+5muXRLCcKLX2a1ePumUXHs+HGlTv/agviQrQaSSi+xRi+CyskUJ9EsNwjWXdisUv/IdnoV0bp0KlWrSjOMZR3W5VatTrJXTveUne27bxfaRXo9j4Tq6MItWla8ud3+kXQDTIAAAAA4HS/CXpwrLWjK0v7U7KXqe6/BnnKc7M99iKKnGUJK8ZxcZLmmrM+eVabg5Ql59OThLt3X53irPxM1qL3WletiuRSxGNtlx5FSeIk07e4irdSdyzsvZE68rQyivPm/Nj2dr7DVsTZVSs0pOycleVldR4pc3Y+iYXCxpxUIRUYxVkl73zfaSc6t6V9mbGp0F5Ebya8qcs5y8eC7C8AdHMAAAAAAAAAACxHcXJeokAIOjH0Y+pEXhYehD7sTaANLwVP8Alw+5H4EXs+l/Kp/cj8CwAKy2bS/lU/uRLCVtNDIAAAAAAAAAHi+mWE3Ksai0qxs/7kF+MP8AYe0KW2NmKvScG7O6lCVr7s1o7cVqmuTZKsfKcfi1Ti5zva6WWbu3ZGzYtZYhRnTb3W2s1ZprVHR2h0fnFuFaleLyd479OXdK1n7+xHV2DsFpRjTpbkFx3NyEVzXPwM+615j0HR7B7sd7h5q/F/h6zskKNFRiorRK35kzbAAAAAAAAAAAAAAAAAAAAAAAAAAAAAAAAAAAAAAAAAAAAAAAAAAAAAAAAAAAAAAAAAAAAAAAAAAAAAAAAAAAAAAAAAAAAAAAAAAAAAAAAAAAAAA//9k="/>
          <p:cNvSpPr>
            <a:spLocks noChangeAspect="1" noChangeArrowheads="1"/>
          </p:cNvSpPr>
          <p:nvPr/>
        </p:nvSpPr>
        <p:spPr bwMode="auto">
          <a:xfrm>
            <a:off x="63500" y="-969963"/>
            <a:ext cx="2276475" cy="2009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17" name="Groupe 16"/>
          <p:cNvGrpSpPr/>
          <p:nvPr/>
        </p:nvGrpSpPr>
        <p:grpSpPr>
          <a:xfrm>
            <a:off x="2915816" y="116632"/>
            <a:ext cx="6120680" cy="1728193"/>
            <a:chOff x="2915816" y="116632"/>
            <a:chExt cx="6120680" cy="1728193"/>
          </a:xfrm>
        </p:grpSpPr>
        <p:pic>
          <p:nvPicPr>
            <p:cNvPr id="21508" name="Picture 4" descr="http://www.locations-caravanes.be/images/webcam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915816" y="116632"/>
              <a:ext cx="1872208" cy="1728192"/>
            </a:xfrm>
            <a:prstGeom prst="rect">
              <a:avLst/>
            </a:prstGeom>
            <a:noFill/>
          </p:spPr>
        </p:pic>
        <p:pic>
          <p:nvPicPr>
            <p:cNvPr id="21511" name="Picture 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860032" y="116632"/>
              <a:ext cx="1368152" cy="1728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3" name="Picture 9" descr="http://storage.canalblog.com/17/04/750961/63563329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300192" y="116633"/>
              <a:ext cx="2736304" cy="1728192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2"/>
          <p:cNvSpPr txBox="1">
            <a:spLocks noChangeArrowheads="1"/>
          </p:cNvSpPr>
          <p:nvPr/>
        </p:nvSpPr>
        <p:spPr bwMode="auto">
          <a:xfrm rot="19890863">
            <a:off x="-85168" y="268495"/>
            <a:ext cx="167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Projets 2012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1" name="ZoneTexte 2"/>
          <p:cNvSpPr txBox="1">
            <a:spLocks noChangeArrowheads="1"/>
          </p:cNvSpPr>
          <p:nvPr/>
        </p:nvSpPr>
        <p:spPr bwMode="auto">
          <a:xfrm rot="19890863">
            <a:off x="-307526" y="433105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Fiches et fichiers climato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21506" name="AutoShape 2" descr="data:image/jpeg;base64,/9j/4AAQSkZJRgABAQAAAQABAAD/2wCEAAkGBhMSERASEA8QEg8QEA8QEBAPEBAPDhAQFBAVFRUQFBIXHCYeFxkjGRIVIC8gLycpLSwsFR4xNTAqNSYrLCkBCQoKDAwOFA8PFCkcHBwpKSkpKSkpKSkpKSkpKSkpKSkpLSkpKSwpKSkpLCkpKSkpNikpKSkpKSkpKSkpKSkpKf/AABEIANMA7wMBIgACEQEDEQH/xAAcAAEAAgMBAQEAAAAAAAAAAAAAAgQBAwUGBwj/xABEEAACAQIDBAUHCQYFBQAAAAAAAQIDEQQhMQUSQVEGE2FxgSIyUpGhsdEHFEJicpLB4fAVIzNTY3NDVKKywhaTw9Lx/8QAFwEBAQEBAAAAAAAAAAAAAAAAAAECA//EABkRAQEBAQEBAAAAAAAAAAAAAAABEQIhMf/aAAwDAQACEQMRAD8A+4gAAAAAAAAEZVEtWkBIGl4pdr7vzI/PFyfsAsA0LFrtNkayejX4gTAAAAAAAAAAAAAAAAAAAAAAAAAAAAAACFarupt8Pa+CA0Y3FbqtHzn7FzZy41mn5V32m7Ntt6vN/DuMOAG2FS5NFPda0N1KtcK3GHEymZAQrSjxuuTLdHEKXY+T/WZUsQcQOmCnSxbWUs1z4+JbjK+a0CMgAAAAAAAAAAAAAAAAAAAAAAAFHGzu0uWfj/8APeXZSsm+WZy3K7bfHMBYWACsOJrlSN1hYDTCrbUsRma5QNdmtAi2DVTq3NoVhoxCTjo/DgyQsBao4hS7Hy+BtOe4m2liWspZrnxCLYMRlfQyAAAAAAAAAAAAAAAAAAAFfGztG3N+xfpFE34yd5d2XxNAAzcwEFTRkiZTANGHEkANMqfIzCrbU22ITgBtUiRUTa7jfTqXA2mGjKAGItx0/Is0sQnlo+XwK5GUQL4KdPEtZPNc+K+JbjNPNaBGQAAAAAAAAAAAAAAAcGvKUHKS3pwcpOUdakHfNx5r6uq4cjdSqqSUotOLV007plnG4dpucVdfTitftLt5nKq0HFupQs97OdJu0Kn1ov6M+3R8eaKvBGjC4yNRNxvdPdlGStOEvRlHg/fqro3ASMoiZTAlcyRM3AyAAMOJrlC2huRgCNOtzN6ZonTMRm0BYBGM7kgjDRFNp3X5MmYaCrFHEp5PJ+x9xuOfKJOliWtc17V8Qi6CMJpq6d0SAAAAAAAAAAACFaqoxlKTtGKcm+SSu2fD9j/LNBYuuqyqxwdWtKVN1VHrqF3nGSj9FO+WqXM+qdPsTOns3HSpfxFh6ijnZreW62vrWbt22PyjiY3d3dt8b5/mRqR+pZ041lGvh6kVUcU4VY2nTqQeajNLz4eN1qmjZgtpb7dOcerrxV5U273Xpwl9OHbw0aTPhHyYdMsRhsTRwsL1qGIrQpqi3ZwnOVt+D4a3a0eejzPu+NwUaqSlvQqQd4zi92rSl6UZfpNZO6YSxclKyu9CUXdJrQqYWctxqrKEqkG1JwTinxjJx+i3Fp205DA1bqS5PIouGSKMgSuZuQMoCYIpmUBkSiDIGlxa0NlOsSaNU6fIDemZuVY1bam+MwJGHEzcyBrTad07e595ao4pPJ5P2PuK7IOKA6QKVPEOOt2vai3Comrp3QRIAAAAAAAFfaOAhXpVKNRXp1YShNJ2e7JWdnwfafCdvfIJjITfzSpSxFK73esn1NdLlJNbr701fkj78AsuPlnyVfJRUwNWWKxqpOuo7lCFOTqdVvefNy03mvJVtE3nmfS8Xg1PsktJLVdj5rsLACPG7Vwr6zyt6nWS8mpTeU4+jJaSWXEr4XaE6GdeKdCTtLERyVJ5W62P0Yu78vRWV7J3Xs8Xg41FaSvyfGL5pnJ+aOmlCdmnkpfRl2Pk+wmLrbFkrnAdCphM6MZVMJrLDR8qrh+c8P6UOdL7vovr4PGQqwjUpTjOnNXjKLumvjfJrVNWZRZuCJkDJJMhczcCZI13MpgTMGLkZ1LfrV8gI17JNyaSSu28klzufPdv/KvToycMLFV5LJ1G92in2cZ+xdp5jp/05qYmrUoU57uFhJwtB/xnF2cpPjG6yWnHu8bHUzrUj21f5TMdU0qxprlTpxXtldnIq9LcZPzsZiH2KpKK9UbHKvZEIMiu9gek2Jpu8cRUfG05dZF+ErnteivSx4luFWEVUi0lKF1GV07Xi9H5LPm1NnpOgi/fSf8AUor2zKlfQsTWlFrdlJdzaNmH23Vg77299rj4mjH8O8qyIj2+ydrKun5LjKNt5arO9mn4M6BQ2Ns/qaUY/TflT+0+HhoXzbIAAAAAAAAAABGpTUk01dPVMkAORicK6eebhz4x7JfE4eM2ZUpzlXwdt+T3q2Hk92jifrX/AMOrZefx0knlb2TRxKqs24ryL6cV2rs7AK+ydrwxEW4XU4Pdq0ai3a1GfoVIcO/NNZptFiNa0t2T107znbQxXUv5xGj1icVCtKlFOvuKV4v60U3LLtK+D23SxFROjVjO0rNJ2nH7UHmvURXeFyNzJUSM3ImQrLlY8v092982wdWpe1Sa6mlzU53V12qKlLwPQ1JZ25Zv8D5D8sW19/EUcOn5NGHWTX9SppfuhFffJVn14W5sooqQnYu0DLbbUeRGAqvMRCLEGer+T+F5t/1f9tNv/keQc7Jnuvk7oeRGXZVn65KC9kQlevx783xLvRvAb9Xea8mnaXfL6K/HwKGKflLsR6/YWD6ujG68qXly73ovVYsR0QAaZCFWqopyk7Rim2+SRM5nSCdqNvSnTT7t7e/4gRn0hgk24ysk3fK9u65Klt6MkmoSs88934nyLBQ2h8+xrrzqLC3qKKnfqppy/ddUtMo6teObPdbHm3Tj3Ii2PSftleg/Wh+1/qf6vyOXcmmVHQ/az9FetmHtSXKPqfxKFzKYFz9oT5rwSKdbalXrIxU7RbztGOeXOxJM5+MqqNWm20k3q3ZciUXq+0qiaSm82loufcUcTiZLFUoreado7kd5RUXGblVk7WdnFJLmYxNZPNSi+5pl9YqNt66ul2Nq/AK5u2K84NulFuWmSva+ra4rLt18SpLYdPEq7Uqc5QuqlJunVpyavvJ8GmXJ1rtvmQWKcZR3c23ZrhurVgYwO2alGccPjXFTk92hiordoYl8Itf4db6ukvo+iu7co1qVLEU5U6kIzhNWnCSuv12nJhjKmBajiJTq4LSGKleVXDLhDEcZQ5VNV9L0ij0tzMpWIRmmk0000mmndNPRp8Ua8VPK3FhEIyycm7J3bb4JcT88bf2h85xNevf+LUnKPZC9oLwioo+5dL+t+ZYiOHi5Vp03SgkpO2/5MpZJvKLkz4fPojjI60Uux9YvfEzW+XL3OBapJrR37H+DLU+j2JaV6Sy5S/FkFsjEpZ0V39ZT+JGmlVLvt5GyIlsutxo+qpTuv9RmOErLJ0Zd6cGveBDEVLRPqvQvCblBX1UacPFR3pe2R8vhs2pOcIulNJyjvNpWUb5u/dc+xbIp7tCH1rz+88vZYRmr+z8N1leMeF1f7KzZ7g850Uw2dSo/srxzf4HozUZoACoFXamE6ylOC85q8ftrOPtRaAHzrGVN6N+zxLuyH+7iY25hNyvVhbyZ/vYd0r7y8JJ+tGNn1LQS7EZadJMzvoq9aN8qLLrEHX7ilWxaRQrY98CXrFkdmWNS4kKuJpzVqkITXKcYzXqZ5+VWcmlG7bdkoq7b5JHYwHQ2tOzq1Oqjy86p6lkvX4DbTJGyruSyUKdlolCCS9hphQjolFJ8kl7j0OE6J0Ia9ZN851Je6Nkb5dHaPKS7py/EqPH9U3OMYt3lKMUk+bPW/wDTNG7dp5/XfqLOD2PSpPejHytN6Tcml2X0Low1zIdH6Ub7u+pWylvydvBuzKVaDg92olZ5J6wkv1wPQEKtJSTUkmnqmVHh/mNTBvewsXVwjbc8ImlOi3rPDOTStzptpei1o5Q6V4WUvLrxotawxN8NNd8alvYd7G7LlH+HeUPR1mu7mvb3lRNaSXhJfgyKrw6RYV6YzCvuxFH/ANib2jRlpXw8ssv3tN/joZnhaL86lSffTg/ejRPY+FeuGwz76NL4EFmnVWkalOzd204exIlLeejT1yVn3HPl0bwT1weE/wCxS+Bql0VwP+TwvhSgvcgOm8PdZxvze6tPUVXs+KvalDxjfxzvYpS6JYP/ACtJfZ3o+5muXRLCcKLX2a1ePumUXHs+HGlTv/agviQrQaSSi+xRi+CyskUJ9EsNwjWXdisUv/IdnoV0bp0KlWrSjOMZR3W5VatTrJXTveUne27bxfaRXo9j4Tq6MItWla8ud3+kXQDTIAAAAA4HS/CXpwrLWjK0v7U7KXqe6/BnnKc7M99iKKnGUJK8ZxcZLmmrM+eVabg5Ql59OThLt3X53irPxM1qL3WletiuRSxGNtlx5FSeIk07e4irdSdyzsvZE68rQyivPm/Nj2dr7DVsTZVSs0pOycleVldR4pc3Y+iYXCxpxUIRUYxVkl73zfaSc6t6V9mbGp0F5Ebya8qcs5y8eC7C8AdHMAAAAAAAAAACxHcXJeokAIOjH0Y+pEXhYehD7sTaANLwVP8Alw+5H4EXs+l/Kp/cj8CwAKy2bS/lU/uRLCVtNDIAAAAAAAAAHi+mWE3Ksai0qxs/7kF+MP8AYe0KW2NmKvScG7O6lCVr7s1o7cVqmuTZKsfKcfi1Ti5zva6WWbu3ZGzYtZYhRnTb3W2s1ZprVHR2h0fnFuFaleLyd479OXdK1n7+xHV2DsFpRjTpbkFx3NyEVzXPwM+615j0HR7B7sd7h5q/F/h6zskKNFRiorRK35kzbAAAAAAAAAAAAAAAAAAAAAAAAAAAAAAAAAAAAAAAAAAAAAAAAAAAAAAAAAAAAAAAAAAAAAAAAAAAAAAAAAAAAAAAAAAAAAAAAAAAAAAAAAAAAAA//9k="/>
          <p:cNvSpPr>
            <a:spLocks noChangeAspect="1" noChangeArrowheads="1"/>
          </p:cNvSpPr>
          <p:nvPr/>
        </p:nvSpPr>
        <p:spPr bwMode="auto">
          <a:xfrm>
            <a:off x="63500" y="-969963"/>
            <a:ext cx="2276475" cy="2009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340768"/>
            <a:ext cx="5057778" cy="3448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2924944"/>
            <a:ext cx="5057778" cy="3448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Picture 5" descr="http://www.terafiles.net/images/exts/TX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404664"/>
            <a:ext cx="2438400" cy="2438400"/>
          </a:xfrm>
          <a:prstGeom prst="rect">
            <a:avLst/>
          </a:prstGeom>
          <a:noFill/>
        </p:spPr>
      </p:pic>
      <p:sp>
        <p:nvSpPr>
          <p:cNvPr id="19" name="ZoneTexte 18"/>
          <p:cNvSpPr txBox="1"/>
          <p:nvPr/>
        </p:nvSpPr>
        <p:spPr>
          <a:xfrm>
            <a:off x="1187624" y="1196752"/>
            <a:ext cx="6984776" cy="4524315"/>
          </a:xfrm>
          <a:prstGeom prst="rect">
            <a:avLst/>
          </a:prstGeom>
          <a:solidFill>
            <a:schemeClr val="bg1">
              <a:alpha val="58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9600" dirty="0" smtClean="0"/>
              <a:t>RESERVE AUX MEMBRES</a:t>
            </a:r>
            <a:endParaRPr lang="fr-FR" sz="9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2"/>
          <p:cNvSpPr txBox="1">
            <a:spLocks noChangeArrowheads="1"/>
          </p:cNvSpPr>
          <p:nvPr/>
        </p:nvSpPr>
        <p:spPr bwMode="auto">
          <a:xfrm rot="19890863">
            <a:off x="-85168" y="268495"/>
            <a:ext cx="16755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Projets 2012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1" name="ZoneTexte 2"/>
          <p:cNvSpPr txBox="1">
            <a:spLocks noChangeArrowheads="1"/>
          </p:cNvSpPr>
          <p:nvPr/>
        </p:nvSpPr>
        <p:spPr bwMode="auto">
          <a:xfrm rot="19890863">
            <a:off x="-272866" y="569650"/>
            <a:ext cx="23971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MMA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21506" name="AutoShape 2" descr="data:image/jpeg;base64,/9j/4AAQSkZJRgABAQAAAQABAAD/2wCEAAkGBhMSERASEA8QEg8QEA8QEBAPEBAPDhAQFBAVFRUQFBIXHCYeFxkjGRIVIC8gLycpLSwsFR4xNTAqNSYrLCkBCQoKDAwOFA8PFCkcHBwpKSkpKSkpKSkpKSkpKSkpKSkpLSkpKSwpKSkpLCkpKSkpNikpKSkpKSkpKSkpKSkpKf/AABEIANMA7wMBIgACEQEDEQH/xAAcAAEAAgMBAQEAAAAAAAAAAAAAAgQBAwUGBwj/xABEEAACAQIDBAUHCQYFBQAAAAAAAQIDEQQhMQUSQVEGE2FxgSIyUpGhsdEHFEJicpLB4fAVIzNTY3NDVKKywhaTw9Lx/8QAFwEBAQEBAAAAAAAAAAAAAAAAAAECA//EABkRAQEBAQEBAAAAAAAAAAAAAAABEQIhMf/aAAwDAQACEQMRAD8A+4gAAAAAAAAEZVEtWkBIGl4pdr7vzI/PFyfsAsA0LFrtNkayejX4gTAAAAAAAAAAAAAAAAAAAAAAAAAAAAAACFarupt8Pa+CA0Y3FbqtHzn7FzZy41mn5V32m7Ntt6vN/DuMOAG2FS5NFPda0N1KtcK3GHEymZAQrSjxuuTLdHEKXY+T/WZUsQcQOmCnSxbWUs1z4+JbjK+a0CMgAAAAAAAAAAAAAAAAAAAAAAAFHGzu0uWfj/8APeXZSsm+WZy3K7bfHMBYWACsOJrlSN1hYDTCrbUsRma5QNdmtAi2DVTq3NoVhoxCTjo/DgyQsBao4hS7Hy+BtOe4m2liWspZrnxCLYMRlfQyAAAAAAAAAAAAAAAAAAAFfGztG3N+xfpFE34yd5d2XxNAAzcwEFTRkiZTANGHEkANMqfIzCrbU22ITgBtUiRUTa7jfTqXA2mGjKAGItx0/Is0sQnlo+XwK5GUQL4KdPEtZPNc+K+JbjNPNaBGQAAAAAAAAAAAAAAAcGvKUHKS3pwcpOUdakHfNx5r6uq4cjdSqqSUotOLV007plnG4dpucVdfTitftLt5nKq0HFupQs97OdJu0Kn1ov6M+3R8eaKvBGjC4yNRNxvdPdlGStOEvRlHg/fqro3ASMoiZTAlcyRM3AyAAMOJrlC2huRgCNOtzN6ZonTMRm0BYBGM7kgjDRFNp3X5MmYaCrFHEp5PJ+x9xuOfKJOliWtc17V8Qi6CMJpq6d0SAAAAAAAAAAACFaqoxlKTtGKcm+SSu2fD9j/LNBYuuqyqxwdWtKVN1VHrqF3nGSj9FO+WqXM+qdPsTOns3HSpfxFh6ijnZreW62vrWbt22PyjiY3d3dt8b5/mRqR+pZ041lGvh6kVUcU4VY2nTqQeajNLz4eN1qmjZgtpb7dOcerrxV5U273Xpwl9OHbw0aTPhHyYdMsRhsTRwsL1qGIrQpqi3ZwnOVt+D4a3a0eejzPu+NwUaqSlvQqQd4zi92rSl6UZfpNZO6YSxclKyu9CUXdJrQqYWctxqrKEqkG1JwTinxjJx+i3Fp205DA1bqS5PIouGSKMgSuZuQMoCYIpmUBkSiDIGlxa0NlOsSaNU6fIDemZuVY1bam+MwJGHEzcyBrTad07e595ao4pPJ5P2PuK7IOKA6QKVPEOOt2vai3Comrp3QRIAAAAAAAFfaOAhXpVKNRXp1YShNJ2e7JWdnwfafCdvfIJjITfzSpSxFK73esn1NdLlJNbr701fkj78AsuPlnyVfJRUwNWWKxqpOuo7lCFOTqdVvefNy03mvJVtE3nmfS8Xg1PsktJLVdj5rsLACPG7Vwr6zyt6nWS8mpTeU4+jJaSWXEr4XaE6GdeKdCTtLERyVJ5W62P0Yu78vRWV7J3Xs8Xg41FaSvyfGL5pnJ+aOmlCdmnkpfRl2Pk+wmLrbFkrnAdCphM6MZVMJrLDR8qrh+c8P6UOdL7vovr4PGQqwjUpTjOnNXjKLumvjfJrVNWZRZuCJkDJJMhczcCZI13MpgTMGLkZ1LfrV8gI17JNyaSSu28klzufPdv/KvToycMLFV5LJ1G92in2cZ+xdp5jp/05qYmrUoU57uFhJwtB/xnF2cpPjG6yWnHu8bHUzrUj21f5TMdU0qxprlTpxXtldnIq9LcZPzsZiH2KpKK9UbHKvZEIMiu9gek2Jpu8cRUfG05dZF+ErnteivSx4luFWEVUi0lKF1GV07Xi9H5LPm1NnpOgi/fSf8AUor2zKlfQsTWlFrdlJdzaNmH23Vg77299rj4mjH8O8qyIj2+ydrKun5LjKNt5arO9mn4M6BQ2Ns/qaUY/TflT+0+HhoXzbIAAAAAAAAAABGpTUk01dPVMkAORicK6eebhz4x7JfE4eM2ZUpzlXwdt+T3q2Hk92jifrX/AMOrZefx0knlb2TRxKqs24ryL6cV2rs7AK+ydrwxEW4XU4Pdq0ai3a1GfoVIcO/NNZptFiNa0t2T107znbQxXUv5xGj1icVCtKlFOvuKV4v60U3LLtK+D23SxFROjVjO0rNJ2nH7UHmvURXeFyNzJUSM3ImQrLlY8v092982wdWpe1Sa6mlzU53V12qKlLwPQ1JZ25Zv8D5D8sW19/EUcOn5NGHWTX9SppfuhFffJVn14W5sooqQnYu0DLbbUeRGAqvMRCLEGer+T+F5t/1f9tNv/keQc7Jnuvk7oeRGXZVn65KC9kQlevx783xLvRvAb9Xea8mnaXfL6K/HwKGKflLsR6/YWD6ujG68qXly73ovVYsR0QAaZCFWqopyk7Rim2+SRM5nSCdqNvSnTT7t7e/4gRn0hgk24ysk3fK9u65Klt6MkmoSs88934nyLBQ2h8+xrrzqLC3qKKnfqppy/ddUtMo6teObPdbHm3Tj3Ii2PSftleg/Wh+1/qf6vyOXcmmVHQ/az9FetmHtSXKPqfxKFzKYFz9oT5rwSKdbalXrIxU7RbztGOeXOxJM5+MqqNWm20k3q3ZciUXq+0qiaSm82loufcUcTiZLFUoreado7kd5RUXGblVk7WdnFJLmYxNZPNSi+5pl9YqNt66ul2Nq/AK5u2K84NulFuWmSva+ra4rLt18SpLYdPEq7Uqc5QuqlJunVpyavvJ8GmXJ1rtvmQWKcZR3c23ZrhurVgYwO2alGccPjXFTk92hiordoYl8Itf4db6ukvo+iu7co1qVLEU5U6kIzhNWnCSuv12nJhjKmBajiJTq4LSGKleVXDLhDEcZQ5VNV9L0ij0tzMpWIRmmk0000mmndNPRp8Ua8VPK3FhEIyycm7J3bb4JcT88bf2h85xNevf+LUnKPZC9oLwioo+5dL+t+ZYiOHi5Vp03SgkpO2/5MpZJvKLkz4fPojjI60Uux9YvfEzW+XL3OBapJrR37H+DLU+j2JaV6Sy5S/FkFsjEpZ0V39ZT+JGmlVLvt5GyIlsutxo+qpTuv9RmOErLJ0Zd6cGveBDEVLRPqvQvCblBX1UacPFR3pe2R8vhs2pOcIulNJyjvNpWUb5u/dc+xbIp7tCH1rz+88vZYRmr+z8N1leMeF1f7KzZ7g850Uw2dSo/srxzf4HozUZoACoFXamE6ylOC85q8ftrOPtRaAHzrGVN6N+zxLuyH+7iY25hNyvVhbyZ/vYd0r7y8JJ+tGNn1LQS7EZadJMzvoq9aN8qLLrEHX7ilWxaRQrY98CXrFkdmWNS4kKuJpzVqkITXKcYzXqZ5+VWcmlG7bdkoq7b5JHYwHQ2tOzq1Oqjy86p6lkvX4DbTJGyruSyUKdlolCCS9hphQjolFJ8kl7j0OE6J0Ia9ZN851Je6Nkb5dHaPKS7py/EqPH9U3OMYt3lKMUk+bPW/wDTNG7dp5/XfqLOD2PSpPejHytN6Tcml2X0Low1zIdH6Ub7u+pWylvydvBuzKVaDg92olZ5J6wkv1wPQEKtJSTUkmnqmVHh/mNTBvewsXVwjbc8ImlOi3rPDOTStzptpei1o5Q6V4WUvLrxotawxN8NNd8alvYd7G7LlH+HeUPR1mu7mvb3lRNaSXhJfgyKrw6RYV6YzCvuxFH/ANib2jRlpXw8ssv3tN/joZnhaL86lSffTg/ejRPY+FeuGwz76NL4EFmnVWkalOzd204exIlLeejT1yVn3HPl0bwT1weE/wCxS+Bql0VwP+TwvhSgvcgOm8PdZxvze6tPUVXs+KvalDxjfxzvYpS6JYP/ACtJfZ3o+5muXRLCcKLX2a1ePumUXHs+HGlTv/agviQrQaSSi+xRi+CyskUJ9EsNwjWXdisUv/IdnoV0bp0KlWrSjOMZR3W5VatTrJXTveUne27bxfaRXo9j4Tq6MItWla8ud3+kXQDTIAAAAA4HS/CXpwrLWjK0v7U7KXqe6/BnnKc7M99iKKnGUJK8ZxcZLmmrM+eVabg5Ql59OThLt3X53irPxM1qL3WletiuRSxGNtlx5FSeIk07e4irdSdyzsvZE68rQyivPm/Nj2dr7DVsTZVSs0pOycleVldR4pc3Y+iYXCxpxUIRUYxVkl73zfaSc6t6V9mbGp0F5Ebya8qcs5y8eC7C8AdHMAAAAAAAAAACxHcXJeokAIOjH0Y+pEXhYehD7sTaANLwVP8Alw+5H4EXs+l/Kp/cj8CwAKy2bS/lU/uRLCVtNDIAAAAAAAAAHi+mWE3Ksai0qxs/7kF+MP8AYe0KW2NmKvScG7O6lCVr7s1o7cVqmuTZKsfKcfi1Ti5zva6WWbu3ZGzYtZYhRnTb3W2s1ZprVHR2h0fnFuFaleLyd479OXdK1n7+xHV2DsFpRjTpbkFx3NyEVzXPwM+615j0HR7B7sd7h5q/F/h6zskKNFRiorRK35kzbAAAAAAAAAAAAAAAAAAAAAAAAAAAAAAAAAAAAAAAAAAAAAAAAAAAAAAAAAAAAAAAAAAAAAAAAAAAAAAAAAAAAAAAAAAAAAAAAAAAAAAAAAAAAAA//9k="/>
          <p:cNvSpPr>
            <a:spLocks noChangeAspect="1" noChangeArrowheads="1"/>
          </p:cNvSpPr>
          <p:nvPr/>
        </p:nvSpPr>
        <p:spPr bwMode="auto">
          <a:xfrm>
            <a:off x="63500" y="-969963"/>
            <a:ext cx="2276475" cy="2009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96752"/>
            <a:ext cx="8177271" cy="5370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2" name="Picture 2" descr="http://meteo.orcieres.free.fr/photos_stations/ROMMA/04/Chabanon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196752"/>
            <a:ext cx="6096000" cy="4572000"/>
          </a:xfrm>
          <a:prstGeom prst="rect">
            <a:avLst/>
          </a:prstGeom>
          <a:noFill/>
        </p:spPr>
      </p:pic>
      <p:sp>
        <p:nvSpPr>
          <p:cNvPr id="14" name="ZoneTexte 2"/>
          <p:cNvSpPr txBox="1">
            <a:spLocks noChangeArrowheads="1"/>
          </p:cNvSpPr>
          <p:nvPr/>
        </p:nvSpPr>
        <p:spPr bwMode="auto">
          <a:xfrm>
            <a:off x="251520" y="2276872"/>
            <a:ext cx="10801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Février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Chabanon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riangle isocèle 14"/>
          <p:cNvSpPr/>
          <p:nvPr/>
        </p:nvSpPr>
        <p:spPr>
          <a:xfrm>
            <a:off x="8100392" y="1772816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/>
          <p:cNvSpPr txBox="1">
            <a:spLocks noChangeArrowheads="1"/>
          </p:cNvSpPr>
          <p:nvPr/>
        </p:nvSpPr>
        <p:spPr bwMode="auto">
          <a:xfrm rot="20173542">
            <a:off x="-79236" y="259876"/>
            <a:ext cx="19702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Financier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5" name="ZoneTexte 2"/>
          <p:cNvSpPr txBox="1">
            <a:spLocks noChangeArrowheads="1"/>
          </p:cNvSpPr>
          <p:nvPr/>
        </p:nvSpPr>
        <p:spPr bwMode="auto">
          <a:xfrm rot="20024929">
            <a:off x="-361975" y="53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Bilan Prévisionnel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187624" y="1124743"/>
          <a:ext cx="6984776" cy="5283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6194"/>
                <a:gridCol w="1746194"/>
                <a:gridCol w="1746194"/>
                <a:gridCol w="1746194"/>
              </a:tblGrid>
              <a:tr h="470136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DEPENSES PREVUES</a:t>
                      </a:r>
                      <a:endParaRPr lang="fr-FR" sz="2400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RECETTES PREVUES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Achat matériel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1500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Dons &amp; Cotisations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1500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Frais de mission</a:t>
                      </a:r>
                      <a:endParaRPr lang="fr-FR" sz="24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500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i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Prestation Jura</a:t>
                      </a:r>
                      <a:endParaRPr lang="fr-FR" sz="2400" b="1" i="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3000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Serveur internet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120 €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Adhésions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100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Assurance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80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Frais</a:t>
                      </a:r>
                      <a:r>
                        <a:rPr lang="fr-FR" sz="2400" b="1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 divers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Freestyle Script" pitchFamily="66" charset="0"/>
                        </a:rPr>
                        <a:t>50 €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0136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745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0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000" b="1" i="1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Freestyle Script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2820"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TOTAL : </a:t>
                      </a:r>
                      <a:r>
                        <a:rPr lang="fr-FR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2350</a:t>
                      </a:r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Freestyle Script" pitchFamily="66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TOTAL : </a:t>
                      </a:r>
                      <a:r>
                        <a:rPr lang="fr-FR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4500</a:t>
                      </a:r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 €</a:t>
                      </a: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32820"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PROVISION : </a:t>
                      </a:r>
                      <a:r>
                        <a:rPr lang="fr-FR" sz="28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2150</a:t>
                      </a:r>
                      <a:r>
                        <a:rPr lang="fr-FR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Freestyle Script" pitchFamily="66" charset="0"/>
                        </a:rPr>
                        <a:t> €</a:t>
                      </a:r>
                      <a:endParaRPr lang="fr-FR" sz="2400" b="1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Groupe 9"/>
          <p:cNvGrpSpPr/>
          <p:nvPr/>
        </p:nvGrpSpPr>
        <p:grpSpPr>
          <a:xfrm>
            <a:off x="4211960" y="1484784"/>
            <a:ext cx="1965128" cy="4979528"/>
            <a:chOff x="4211960" y="1484784"/>
            <a:chExt cx="1965128" cy="4979528"/>
          </a:xfrm>
        </p:grpSpPr>
        <p:pic>
          <p:nvPicPr>
            <p:cNvPr id="1331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11960" y="1484784"/>
              <a:ext cx="380952" cy="659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211960" y="2420888"/>
              <a:ext cx="380952" cy="659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96136" y="5805264"/>
              <a:ext cx="380952" cy="659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2"/>
          <p:cNvSpPr txBox="1">
            <a:spLocks noChangeArrowheads="1"/>
          </p:cNvSpPr>
          <p:nvPr/>
        </p:nvSpPr>
        <p:spPr bwMode="auto">
          <a:xfrm rot="20173542">
            <a:off x="-79236" y="259876"/>
            <a:ext cx="19702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Financier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5" name="ZoneTexte 2"/>
          <p:cNvSpPr txBox="1">
            <a:spLocks noChangeArrowheads="1"/>
          </p:cNvSpPr>
          <p:nvPr/>
        </p:nvSpPr>
        <p:spPr bwMode="auto">
          <a:xfrm rot="20024929">
            <a:off x="-361975" y="53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Montant de la cotisation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ZoneTexte 2"/>
          <p:cNvSpPr txBox="1">
            <a:spLocks noChangeArrowheads="1"/>
          </p:cNvSpPr>
          <p:nvPr/>
        </p:nvSpPr>
        <p:spPr bwMode="auto">
          <a:xfrm>
            <a:off x="971600" y="1988840"/>
            <a:ext cx="165618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32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17 €</a:t>
            </a:r>
            <a:endParaRPr lang="fr-FR" sz="3200" u="sng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2009-2011</a:t>
            </a:r>
            <a:endParaRPr lang="fr-FR" sz="32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1" name="ZoneTexte 2"/>
          <p:cNvSpPr txBox="1">
            <a:spLocks noChangeArrowheads="1"/>
          </p:cNvSpPr>
          <p:nvPr/>
        </p:nvSpPr>
        <p:spPr bwMode="auto">
          <a:xfrm>
            <a:off x="3347864" y="1340768"/>
            <a:ext cx="48245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32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19 € pour particuliers &amp; associations</a:t>
            </a:r>
            <a:endParaRPr lang="fr-FR" sz="3200" u="sng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2012</a:t>
            </a:r>
            <a:endParaRPr lang="fr-FR" sz="32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2" name="ZoneTexte 2"/>
          <p:cNvSpPr txBox="1">
            <a:spLocks noChangeArrowheads="1"/>
          </p:cNvSpPr>
          <p:nvPr/>
        </p:nvSpPr>
        <p:spPr bwMode="auto">
          <a:xfrm>
            <a:off x="3347864" y="2492896"/>
            <a:ext cx="48245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32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39 € pour entreprises &amp; institutions</a:t>
            </a:r>
            <a:endParaRPr lang="fr-FR" sz="3200" u="sng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2012</a:t>
            </a:r>
            <a:endParaRPr lang="fr-FR" sz="32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5" name="Flèche droite 14"/>
          <p:cNvSpPr/>
          <p:nvPr/>
        </p:nvSpPr>
        <p:spPr>
          <a:xfrm>
            <a:off x="2627784" y="2276872"/>
            <a:ext cx="432048" cy="21602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ouvrante 15"/>
          <p:cNvSpPr/>
          <p:nvPr/>
        </p:nvSpPr>
        <p:spPr>
          <a:xfrm>
            <a:off x="3203848" y="1340768"/>
            <a:ext cx="720080" cy="2088232"/>
          </a:xfrm>
          <a:prstGeom prst="leftBrace">
            <a:avLst/>
          </a:prstGeom>
          <a:ln w="254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0" name="Groupe 19"/>
          <p:cNvGrpSpPr/>
          <p:nvPr/>
        </p:nvGrpSpPr>
        <p:grpSpPr>
          <a:xfrm>
            <a:off x="539552" y="3861048"/>
            <a:ext cx="7618040" cy="2743201"/>
            <a:chOff x="971600" y="3861048"/>
            <a:chExt cx="7185992" cy="2743201"/>
          </a:xfrm>
        </p:grpSpPr>
        <p:sp>
          <p:nvSpPr>
            <p:cNvPr id="18" name="ZoneTexte 2"/>
            <p:cNvSpPr txBox="1">
              <a:spLocks noChangeArrowheads="1"/>
            </p:cNvSpPr>
            <p:nvPr/>
          </p:nvSpPr>
          <p:spPr bwMode="auto">
            <a:xfrm>
              <a:off x="971600" y="4725144"/>
              <a:ext cx="3456384" cy="1077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bliqueTopRight"/>
              <a:lightRig rig="threePt" dir="t"/>
            </a:scene3d>
          </p:spPr>
          <p:txBody>
            <a:bodyPr wrap="square">
              <a:spAutoFit/>
            </a:bodyPr>
            <a:lstStyle/>
            <a:p>
              <a:pPr algn="ctr"/>
              <a:r>
                <a:rPr lang="fr-FR" sz="32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DECLARATION </a:t>
              </a:r>
            </a:p>
            <a:p>
              <a:pPr algn="ctr"/>
              <a:r>
                <a:rPr lang="fr-FR" sz="3200" u="sng" dirty="0" smtClean="0">
                  <a:solidFill>
                    <a:schemeClr val="accent2">
                      <a:lumMod val="75000"/>
                    </a:schemeClr>
                  </a:solidFill>
                  <a:latin typeface="Freestyle Script" pitchFamily="66" charset="0"/>
                </a:rPr>
                <a:t>D’INTERET GENERAL</a:t>
              </a:r>
              <a:endParaRPr lang="fr-FR" sz="3200" dirty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endParaRPr>
            </a:p>
          </p:txBody>
        </p:sp>
        <p:pic>
          <p:nvPicPr>
            <p:cNvPr id="62466" name="Picture 2" descr="http://www.richeidee.com/wp-content/uploads/2011/02/declaration-impots-revenus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99992" y="3861048"/>
              <a:ext cx="3657600" cy="274320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2"/>
          <p:cNvSpPr txBox="1">
            <a:spLocks noChangeArrowheads="1"/>
          </p:cNvSpPr>
          <p:nvPr/>
        </p:nvSpPr>
        <p:spPr bwMode="auto">
          <a:xfrm rot="20024929">
            <a:off x="-361975" y="53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Déménagement siège social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0" name="Picture 2" descr="http://www.portail-economie.com/wp-content/uploads/2011/12/domiciliation-siege-socia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700808"/>
            <a:ext cx="3083052" cy="4384548"/>
          </a:xfrm>
          <a:prstGeom prst="rect">
            <a:avLst/>
          </a:prstGeom>
          <a:noFill/>
        </p:spPr>
      </p:pic>
      <p:sp>
        <p:nvSpPr>
          <p:cNvPr id="14" name="ZoneTexte 2"/>
          <p:cNvSpPr txBox="1">
            <a:spLocks noChangeArrowheads="1"/>
          </p:cNvSpPr>
          <p:nvPr/>
        </p:nvSpPr>
        <p:spPr bwMode="auto">
          <a:xfrm>
            <a:off x="3923928" y="1916832"/>
            <a:ext cx="48245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32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127 avenue de la </a:t>
            </a:r>
            <a:r>
              <a:rPr lang="fr-FR" sz="3200" u="sng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Galochère</a:t>
            </a:r>
            <a:r>
              <a:rPr lang="fr-FR" sz="32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 / SMH</a:t>
            </a:r>
            <a:endParaRPr lang="fr-FR" sz="3200" u="sng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Chez Stéphane ANDRE</a:t>
            </a:r>
            <a:endParaRPr lang="fr-FR" sz="32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7" name="ZoneTexte 2"/>
          <p:cNvSpPr txBox="1">
            <a:spLocks noChangeArrowheads="1"/>
          </p:cNvSpPr>
          <p:nvPr/>
        </p:nvSpPr>
        <p:spPr bwMode="auto">
          <a:xfrm>
            <a:off x="3923928" y="3861048"/>
            <a:ext cx="482453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32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31 rue Antoine </a:t>
            </a:r>
            <a:r>
              <a:rPr lang="fr-FR" sz="3200" u="sng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Polotti</a:t>
            </a:r>
            <a:r>
              <a:rPr lang="fr-FR" sz="32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 / SMH</a:t>
            </a:r>
            <a:endParaRPr lang="fr-FR" sz="3200" u="sng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Chez Jean Philippe VITTOZ</a:t>
            </a:r>
            <a:endParaRPr lang="fr-FR" sz="32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9" name="Flèche droite 18"/>
          <p:cNvSpPr/>
          <p:nvPr/>
        </p:nvSpPr>
        <p:spPr>
          <a:xfrm rot="5400000">
            <a:off x="6120172" y="3248980"/>
            <a:ext cx="432048" cy="21602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ajthorigny.free.fr/IMG/arto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492896"/>
            <a:ext cx="1978242" cy="1800200"/>
          </a:xfrm>
          <a:prstGeom prst="rect">
            <a:avLst/>
          </a:prstGeom>
          <a:noFill/>
        </p:spPr>
      </p:pic>
      <p:sp>
        <p:nvSpPr>
          <p:cNvPr id="5" name="ZoneTexte 2"/>
          <p:cNvSpPr txBox="1">
            <a:spLocks noChangeArrowheads="1"/>
          </p:cNvSpPr>
          <p:nvPr/>
        </p:nvSpPr>
        <p:spPr bwMode="auto">
          <a:xfrm rot="20024929">
            <a:off x="-361975" y="53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Elections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7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ZoneTexte 2"/>
          <p:cNvSpPr txBox="1">
            <a:spLocks noChangeArrowheads="1"/>
          </p:cNvSpPr>
          <p:nvPr/>
        </p:nvSpPr>
        <p:spPr bwMode="auto">
          <a:xfrm>
            <a:off x="1763688" y="25360"/>
            <a:ext cx="4176464" cy="683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32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Conseil d’Administration</a:t>
            </a:r>
          </a:p>
          <a:p>
            <a:pPr algn="ctr"/>
            <a:endParaRPr lang="fr-FR" sz="2600" u="sng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Aurélien MIGUET</a:t>
            </a:r>
          </a:p>
          <a:p>
            <a:pPr algn="ctr"/>
            <a:endParaRPr lang="fr-FR" sz="2600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Eric MUGNIER</a:t>
            </a:r>
          </a:p>
          <a:p>
            <a:pPr algn="ctr"/>
            <a:endParaRPr lang="fr-FR" sz="2600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Olivier QUEINNEC</a:t>
            </a:r>
          </a:p>
          <a:p>
            <a:pPr algn="ctr"/>
            <a:endParaRPr lang="fr-FR" sz="2600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Sébastien VOLLARD</a:t>
            </a:r>
          </a:p>
          <a:p>
            <a:pPr algn="ctr"/>
            <a:endParaRPr lang="fr-FR" sz="2600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Sébastien PIERART</a:t>
            </a:r>
          </a:p>
          <a:p>
            <a:pPr algn="ctr"/>
            <a:endParaRPr lang="fr-FR" sz="2600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Gildas BARDON</a:t>
            </a:r>
          </a:p>
          <a:p>
            <a:pPr algn="ctr"/>
            <a:endParaRPr lang="fr-FR" sz="2600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Jean Philippe VITTOZ</a:t>
            </a:r>
            <a:endParaRPr lang="fr-FR" sz="32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9" name="ZoneTexte 2"/>
          <p:cNvSpPr txBox="1">
            <a:spLocks noChangeArrowheads="1"/>
          </p:cNvSpPr>
          <p:nvPr/>
        </p:nvSpPr>
        <p:spPr bwMode="auto">
          <a:xfrm>
            <a:off x="5543600" y="0"/>
            <a:ext cx="3600400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32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Bureau</a:t>
            </a:r>
          </a:p>
          <a:p>
            <a:pPr algn="ctr"/>
            <a:endParaRPr lang="fr-FR" sz="2600" u="sng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Sébastien VOLLARD</a:t>
            </a: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Vice Président</a:t>
            </a:r>
          </a:p>
          <a:p>
            <a:pPr algn="ctr"/>
            <a:endParaRPr lang="fr-FR" sz="2600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Sébastien PIERART</a:t>
            </a: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Trésorier</a:t>
            </a:r>
          </a:p>
          <a:p>
            <a:pPr algn="ctr"/>
            <a:endParaRPr lang="fr-FR" sz="2600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Gildas BARDON</a:t>
            </a: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Secrétaire</a:t>
            </a:r>
          </a:p>
          <a:p>
            <a:pPr algn="ctr"/>
            <a:endParaRPr lang="fr-FR" sz="2600" dirty="0" smtClean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Jean Philippe VITTOZ</a:t>
            </a:r>
          </a:p>
          <a:p>
            <a:pPr algn="ctr"/>
            <a:r>
              <a:rPr lang="fr-FR" sz="32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Président</a:t>
            </a:r>
            <a:endParaRPr lang="fr-FR" sz="32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0801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Avril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Orange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2" name="Image 11" descr="orange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1196752"/>
            <a:ext cx="6086246" cy="4564685"/>
          </a:xfrm>
          <a:prstGeom prst="rect">
            <a:avLst/>
          </a:prstGeom>
        </p:spPr>
      </p:pic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8100392" y="476672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Image 10" descr="versoix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188640"/>
            <a:ext cx="4267200" cy="6426403"/>
          </a:xfrm>
          <a:prstGeom prst="rect">
            <a:avLst/>
          </a:prstGeom>
        </p:spPr>
      </p:pic>
      <p:sp>
        <p:nvSpPr>
          <p:cNvPr id="14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0801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Mai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Versoix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pic>
        <p:nvPicPr>
          <p:cNvPr id="12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riangle isocèle 14"/>
          <p:cNvSpPr/>
          <p:nvPr/>
        </p:nvSpPr>
        <p:spPr>
          <a:xfrm>
            <a:off x="7956376" y="188640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2348880"/>
            <a:ext cx="108012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Juin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Arâches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4" name="Image 13" descr="arâches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476672"/>
            <a:ext cx="4572000" cy="6097905"/>
          </a:xfrm>
          <a:prstGeom prst="rect">
            <a:avLst/>
          </a:prstGeom>
        </p:spPr>
      </p:pic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riangle isocèle 11"/>
          <p:cNvSpPr/>
          <p:nvPr/>
        </p:nvSpPr>
        <p:spPr>
          <a:xfrm>
            <a:off x="8244408" y="476672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2"/>
          <p:cNvSpPr txBox="1">
            <a:spLocks noChangeArrowheads="1"/>
          </p:cNvSpPr>
          <p:nvPr/>
        </p:nvSpPr>
        <p:spPr bwMode="auto">
          <a:xfrm rot="20144233">
            <a:off x="-76021" y="274904"/>
            <a:ext cx="16982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Rapport Moral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sp>
        <p:nvSpPr>
          <p:cNvPr id="13" name="Flèche droite rayée 12"/>
          <p:cNvSpPr/>
          <p:nvPr/>
        </p:nvSpPr>
        <p:spPr>
          <a:xfrm>
            <a:off x="251520" y="3212976"/>
            <a:ext cx="8280920" cy="576064"/>
          </a:xfrm>
          <a:prstGeom prst="striped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2"/>
          <p:cNvSpPr txBox="1">
            <a:spLocks noChangeArrowheads="1"/>
          </p:cNvSpPr>
          <p:nvPr/>
        </p:nvSpPr>
        <p:spPr bwMode="auto">
          <a:xfrm>
            <a:off x="251520" y="1916832"/>
            <a:ext cx="108012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Juillet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/>
            </a:r>
            <a:b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</a:b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Aouste</a:t>
            </a:r>
            <a:r>
              <a:rPr lang="fr-FR" sz="2800" dirty="0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 sur </a:t>
            </a:r>
            <a:r>
              <a:rPr lang="fr-FR" sz="2800" dirty="0" err="1" smtClean="0">
                <a:solidFill>
                  <a:schemeClr val="accent2">
                    <a:lumMod val="75000"/>
                  </a:schemeClr>
                </a:solidFill>
                <a:latin typeface="Freestyle Script" pitchFamily="66" charset="0"/>
              </a:rPr>
              <a:t>Sye</a:t>
            </a:r>
            <a:endParaRPr lang="fr-FR" sz="2800" dirty="0">
              <a:solidFill>
                <a:schemeClr val="accent2">
                  <a:lumMod val="75000"/>
                </a:schemeClr>
              </a:solidFill>
              <a:latin typeface="Freestyle Script" pitchFamily="66" charset="0"/>
            </a:endParaRPr>
          </a:p>
        </p:txBody>
      </p:sp>
      <p:sp>
        <p:nvSpPr>
          <p:cNvPr id="10" name="ZoneTexte 2"/>
          <p:cNvSpPr txBox="1">
            <a:spLocks noChangeArrowheads="1"/>
          </p:cNvSpPr>
          <p:nvPr/>
        </p:nvSpPr>
        <p:spPr bwMode="auto">
          <a:xfrm rot="20092237">
            <a:off x="-29444" y="290389"/>
            <a:ext cx="29697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bliqueTopRight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fr-FR" sz="2800" dirty="0" smtClean="0">
                <a:solidFill>
                  <a:schemeClr val="bg1"/>
                </a:solidFill>
                <a:latin typeface="Freestyle Script" pitchFamily="66" charset="0"/>
              </a:rPr>
              <a:t>Extension du réseau</a:t>
            </a:r>
            <a:endParaRPr lang="fr-FR" sz="2800" dirty="0">
              <a:solidFill>
                <a:schemeClr val="bg1"/>
              </a:solidFill>
              <a:latin typeface="Freestyle Script" pitchFamily="66" charset="0"/>
            </a:endParaRPr>
          </a:p>
        </p:txBody>
      </p:sp>
      <p:pic>
        <p:nvPicPr>
          <p:cNvPr id="11" name="Picture 4" descr="http://meteo.orcieres.free.fr/logoromm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35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Image 11" descr="aouste sur sye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052736"/>
            <a:ext cx="6329680" cy="4815840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116632"/>
            <a:ext cx="1777778" cy="228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riangle isocèle 13"/>
          <p:cNvSpPr/>
          <p:nvPr/>
        </p:nvSpPr>
        <p:spPr>
          <a:xfrm>
            <a:off x="7380312" y="1484784"/>
            <a:ext cx="144016" cy="144016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1293</TotalTime>
  <Words>702</Words>
  <Application>Microsoft Office PowerPoint</Application>
  <PresentationFormat>Affichage à l'écran (4:3)</PresentationFormat>
  <Paragraphs>320</Paragraphs>
  <Slides>53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53</vt:i4>
      </vt:variant>
    </vt:vector>
  </HeadingPairs>
  <TitlesOfParts>
    <vt:vector size="54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  <vt:lpstr>Diapositive 44</vt:lpstr>
      <vt:lpstr>Diapositive 45</vt:lpstr>
      <vt:lpstr>Diapositive 46</vt:lpstr>
      <vt:lpstr>Diapositive 47</vt:lpstr>
      <vt:lpstr>Diapositive 48</vt:lpstr>
      <vt:lpstr>Diapositive 49</vt:lpstr>
      <vt:lpstr>Diapositive 50</vt:lpstr>
      <vt:lpstr>Diapositive 51</vt:lpstr>
      <vt:lpstr>Diapositive 52</vt:lpstr>
      <vt:lpstr>Diapositive 53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Bohlen</dc:creator>
  <cp:lastModifiedBy>Bohlen</cp:lastModifiedBy>
  <cp:revision>135</cp:revision>
  <dcterms:created xsi:type="dcterms:W3CDTF">2011-01-25T18:22:50Z</dcterms:created>
  <dcterms:modified xsi:type="dcterms:W3CDTF">2012-03-30T11:52:05Z</dcterms:modified>
</cp:coreProperties>
</file>